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5" r:id="rId9"/>
    <p:sldId id="263" r:id="rId10"/>
    <p:sldId id="264" r:id="rId11"/>
    <p:sldId id="267" r:id="rId12"/>
    <p:sldId id="268" r:id="rId13"/>
    <p:sldId id="269" r:id="rId14"/>
    <p:sldId id="271" r:id="rId15"/>
    <p:sldId id="270" r:id="rId16"/>
    <p:sldId id="273" r:id="rId17"/>
    <p:sldId id="275" r:id="rId18"/>
    <p:sldId id="274" r:id="rId19"/>
    <p:sldId id="280" r:id="rId20"/>
    <p:sldId id="276" r:id="rId21"/>
    <p:sldId id="277" r:id="rId22"/>
    <p:sldId id="278" r:id="rId23"/>
    <p:sldId id="281" r:id="rId24"/>
    <p:sldId id="279" r:id="rId25"/>
    <p:sldId id="282" r:id="rId26"/>
    <p:sldId id="283" r:id="rId27"/>
    <p:sldId id="284" r:id="rId28"/>
    <p:sldId id="287" r:id="rId29"/>
    <p:sldId id="285" r:id="rId30"/>
    <p:sldId id="289" r:id="rId31"/>
    <p:sldId id="288" r:id="rId32"/>
    <p:sldId id="290" r:id="rId33"/>
    <p:sldId id="293" r:id="rId34"/>
    <p:sldId id="294" r:id="rId35"/>
    <p:sldId id="295" r:id="rId36"/>
    <p:sldId id="296" r:id="rId37"/>
    <p:sldId id="298" r:id="rId38"/>
    <p:sldId id="297" r:id="rId39"/>
    <p:sldId id="299" r:id="rId40"/>
    <p:sldId id="300" r:id="rId41"/>
    <p:sldId id="301" r:id="rId42"/>
    <p:sldId id="302" r:id="rId43"/>
    <p:sldId id="291" r:id="rId44"/>
    <p:sldId id="303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F8AC1D7A-3257-44D1-AC23-A5BDDC9D82DD}">
          <p14:sldIdLst>
            <p14:sldId id="256"/>
            <p14:sldId id="266"/>
            <p14:sldId id="257"/>
            <p14:sldId id="258"/>
            <p14:sldId id="259"/>
            <p14:sldId id="260"/>
            <p14:sldId id="261"/>
            <p14:sldId id="265"/>
            <p14:sldId id="263"/>
            <p14:sldId id="264"/>
            <p14:sldId id="267"/>
            <p14:sldId id="268"/>
            <p14:sldId id="269"/>
            <p14:sldId id="271"/>
            <p14:sldId id="270"/>
            <p14:sldId id="273"/>
            <p14:sldId id="275"/>
            <p14:sldId id="274"/>
            <p14:sldId id="280"/>
            <p14:sldId id="276"/>
            <p14:sldId id="277"/>
            <p14:sldId id="278"/>
            <p14:sldId id="281"/>
            <p14:sldId id="279"/>
            <p14:sldId id="282"/>
            <p14:sldId id="283"/>
            <p14:sldId id="284"/>
            <p14:sldId id="287"/>
            <p14:sldId id="285"/>
            <p14:sldId id="289"/>
            <p14:sldId id="288"/>
            <p14:sldId id="290"/>
            <p14:sldId id="293"/>
            <p14:sldId id="294"/>
            <p14:sldId id="295"/>
            <p14:sldId id="296"/>
            <p14:sldId id="298"/>
            <p14:sldId id="297"/>
            <p14:sldId id="299"/>
            <p14:sldId id="300"/>
            <p14:sldId id="301"/>
            <p14:sldId id="302"/>
            <p14:sldId id="291"/>
            <p14:sldId id="303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7A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75" autoAdjust="0"/>
  </p:normalViewPr>
  <p:slideViewPr>
    <p:cSldViewPr snapToGrid="0">
      <p:cViewPr varScale="1">
        <p:scale>
          <a:sx n="86" d="100"/>
          <a:sy n="86" d="100"/>
        </p:scale>
        <p:origin x="-26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0F902-17FF-428C-A153-95FBE2F2C850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0FE49-1937-47E6-853E-E4CA087C5A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640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0FE49-1937-47E6-853E-E4CA087C5AFA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047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1277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227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1997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919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8029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6907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6751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1931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327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7380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2680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B536-35C9-4ECA-A9E3-28E17CB17CD1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2C1F7-F12C-4879-BE32-10325CEF9C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1750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91605"/>
            <a:ext cx="12192000" cy="23876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sr-Cyrl-RS" sz="3600" b="1" dirty="0" smtClean="0">
                <a:latin typeface="Palatino Linotype" panose="02040502050505030304" pitchFamily="18" charset="0"/>
              </a:rPr>
              <a:t>1. Имуномодулаторни лекови</a:t>
            </a:r>
            <a:br>
              <a:rPr lang="sr-Cyrl-RS" sz="3600" b="1" dirty="0" smtClean="0">
                <a:latin typeface="Palatino Linotype" panose="02040502050505030304" pitchFamily="18" charset="0"/>
              </a:rPr>
            </a:br>
            <a:r>
              <a:rPr lang="en-US" sz="3600" b="1" dirty="0" smtClean="0">
                <a:latin typeface="Palatino Linotype" panose="02040502050505030304" pitchFamily="18" charset="0"/>
              </a:rPr>
              <a:t/>
            </a:r>
            <a:br>
              <a:rPr lang="en-US" sz="3600" b="1" dirty="0" smtClean="0">
                <a:latin typeface="Palatino Linotype" panose="02040502050505030304" pitchFamily="18" charset="0"/>
              </a:rPr>
            </a:br>
            <a:r>
              <a:rPr lang="sr-Cyrl-RS" sz="3600" b="1" dirty="0" smtClean="0">
                <a:latin typeface="Palatino Linotype" panose="02040502050505030304" pitchFamily="18" charset="0"/>
              </a:rPr>
              <a:t>2. Терапијска примена цитокина</a:t>
            </a:r>
            <a:r>
              <a:rPr lang="en-US" sz="3600" b="1" dirty="0" smtClean="0">
                <a:latin typeface="Palatino Linotype" panose="02040502050505030304" pitchFamily="18" charset="0"/>
              </a:rPr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73206"/>
            <a:ext cx="12192000" cy="546881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НАСТАВНА ЈЕДИНИЦА 13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813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tacrolimus + mechanism of ac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4393" y="1105469"/>
            <a:ext cx="6429139" cy="566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latin typeface="Palatino Linotype" panose="02040502050505030304" pitchFamily="18" charset="0"/>
              </a:rPr>
              <a:t>Циклоспорин и Такролимус</a:t>
            </a:r>
            <a:endParaRPr lang="en-US" sz="3200" b="1" dirty="0" smtClean="0"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latin typeface="Palatino Linotype" panose="02040502050505030304" pitchFamily="18" charset="0"/>
              </a:rPr>
              <a:t>сличан механизам дејства-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3819" y="1855253"/>
            <a:ext cx="2696677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latin typeface="Palatino Linotype" panose="02040502050505030304" pitchFamily="18" charset="0"/>
              </a:rPr>
              <a:t>Т</a:t>
            </a:r>
            <a:r>
              <a:rPr lang="ru-RU" dirty="0" smtClean="0">
                <a:latin typeface="Palatino Linotype" panose="02040502050505030304" pitchFamily="18" charset="0"/>
              </a:rPr>
              <a:t>акролимус је знатно </a:t>
            </a:r>
            <a:r>
              <a:rPr lang="ru-RU" dirty="0">
                <a:latin typeface="Palatino Linotype" panose="02040502050505030304" pitchFamily="18" charset="0"/>
              </a:rPr>
              <a:t>ефикаснији од </a:t>
            </a:r>
            <a:r>
              <a:rPr lang="ru-RU" dirty="0" smtClean="0">
                <a:latin typeface="Palatino Linotype" panose="02040502050505030304" pitchFamily="18" charset="0"/>
              </a:rPr>
              <a:t>циклоспорина.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204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289" y="1344864"/>
            <a:ext cx="10202838" cy="3715366"/>
          </a:xfrm>
        </p:spPr>
        <p:txBody>
          <a:bodyPr>
            <a:noAutofit/>
          </a:bodyPr>
          <a:lstStyle/>
          <a:p>
            <a:r>
              <a:rPr lang="sr-Cyrl-RS" sz="2000" b="1" u="sng" dirty="0" smtClean="0">
                <a:latin typeface="Palatino Linotype" panose="02040502050505030304" pitchFamily="18" charset="0"/>
              </a:rPr>
              <a:t>Терапијска примена:</a:t>
            </a:r>
          </a:p>
          <a:p>
            <a:pPr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</a:rPr>
              <a:t>у </a:t>
            </a:r>
            <a:r>
              <a:rPr lang="sr-Cyrl-RS" sz="2000" dirty="0">
                <a:latin typeface="Palatino Linotype" panose="02040502050505030304" pitchFamily="18" charset="0"/>
              </a:rPr>
              <a:t>циљу спречавања одбацивања </a:t>
            </a:r>
            <a:r>
              <a:rPr lang="sr-Cyrl-RS" sz="2000" dirty="0" smtClean="0">
                <a:latin typeface="Palatino Linotype" panose="02040502050505030304" pitchFamily="18" charset="0"/>
              </a:rPr>
              <a:t>алотрансплантаната</a:t>
            </a:r>
          </a:p>
          <a:p>
            <a:pPr>
              <a:buFontTx/>
              <a:buChar char="-"/>
            </a:pPr>
            <a:r>
              <a:rPr lang="sr-Cyrl-RS" sz="2000" dirty="0">
                <a:latin typeface="Palatino Linotype" panose="02040502050505030304" pitchFamily="18" charset="0"/>
              </a:rPr>
              <a:t>з</a:t>
            </a:r>
            <a:r>
              <a:rPr lang="sr-Cyrl-RS" sz="2000" dirty="0" smtClean="0">
                <a:latin typeface="Palatino Linotype" panose="02040502050505030304" pitchFamily="18" charset="0"/>
              </a:rPr>
              <a:t>а лечење </a:t>
            </a:r>
            <a:r>
              <a:rPr lang="sr-Cyrl-RS" sz="2000" dirty="0">
                <a:latin typeface="Palatino Linotype" panose="02040502050505030304" pitchFamily="18" charset="0"/>
              </a:rPr>
              <a:t>псоријазе, </a:t>
            </a:r>
            <a:r>
              <a:rPr lang="ru-RU" sz="2000" dirty="0">
                <a:latin typeface="Palatino Linotype" panose="02040502050505030304" pitchFamily="18" charset="0"/>
              </a:rPr>
              <a:t>атопијског дерматитиса (за разлику од кортикостероида не изазива атрофију коже), витилига и успешно је тестиран у неколико клиничких студија за лечење улцерозног </a:t>
            </a:r>
            <a:r>
              <a:rPr lang="ru-RU" sz="2000" dirty="0" smtClean="0">
                <a:latin typeface="Palatino Linotype" panose="02040502050505030304" pitchFamily="18" charset="0"/>
              </a:rPr>
              <a:t>колитиса.</a:t>
            </a:r>
          </a:p>
          <a:p>
            <a:pPr marL="0" indent="0">
              <a:buNone/>
            </a:pPr>
            <a:endParaRPr lang="sr-Cyrl-RS" sz="20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sr-Cyrl-RS" sz="2000" b="1" u="sng" dirty="0" smtClean="0">
                <a:latin typeface="Palatino Linotype" panose="02040502050505030304" pitchFamily="18" charset="0"/>
              </a:rPr>
              <a:t>Нежељена дејства:</a:t>
            </a:r>
          </a:p>
          <a:p>
            <a:pPr>
              <a:buFontTx/>
              <a:buChar char="-"/>
            </a:pPr>
            <a:r>
              <a:rPr lang="sr-Cyrl-RS" sz="2000" dirty="0">
                <a:latin typeface="Palatino Linotype" panose="02040502050505030304" pitchFamily="18" charset="0"/>
              </a:rPr>
              <a:t>повећана склоност опортунистичким инфекцијама услед имуносупресије</a:t>
            </a:r>
            <a:r>
              <a:rPr lang="sr-Cyrl-RS" sz="2000" dirty="0" smtClean="0">
                <a:latin typeface="Palatino Linotype" panose="02040502050505030304" pitchFamily="18" charset="0"/>
              </a:rPr>
              <a:t>, </a:t>
            </a:r>
            <a:endParaRPr lang="en-US" sz="20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</a:rPr>
              <a:t>могућа </a:t>
            </a:r>
            <a:r>
              <a:rPr lang="sr-Cyrl-RS" sz="2000" dirty="0">
                <a:latin typeface="Palatino Linotype" panose="02040502050505030304" pitchFamily="18" charset="0"/>
              </a:rPr>
              <a:t>појава малигнитета (нон-Хоџкин </a:t>
            </a:r>
            <a:r>
              <a:rPr lang="sr-Cyrl-RS" sz="2000" dirty="0" smtClean="0">
                <a:latin typeface="Palatino Linotype" panose="02040502050505030304" pitchFamily="18" charset="0"/>
              </a:rPr>
              <a:t>лимфома), </a:t>
            </a:r>
            <a:endParaRPr lang="en-US" sz="20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</a:rPr>
              <a:t>мучнина</a:t>
            </a:r>
            <a:r>
              <a:rPr lang="sr-Cyrl-RS" sz="2000" dirty="0">
                <a:latin typeface="Palatino Linotype" panose="02040502050505030304" pitchFamily="18" charset="0"/>
              </a:rPr>
              <a:t>, повраћање, губитак апетита, свраб, несаница, поспаност, </a:t>
            </a:r>
            <a:r>
              <a:rPr lang="sr-Cyrl-RS" sz="2000" dirty="0" smtClean="0">
                <a:latin typeface="Palatino Linotype" panose="02040502050505030304" pitchFamily="18" charset="0"/>
              </a:rPr>
              <a:t>поремећај </a:t>
            </a:r>
            <a:r>
              <a:rPr lang="sr-Cyrl-RS" sz="2000" dirty="0">
                <a:latin typeface="Palatino Linotype" panose="02040502050505030304" pitchFamily="18" charset="0"/>
              </a:rPr>
              <a:t>функције јетре или бубрега.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smtClean="0">
                <a:latin typeface="Palatino Linotype" panose="02040502050505030304" pitchFamily="18" charset="0"/>
              </a:rPr>
              <a:t>Ta</a:t>
            </a:r>
            <a:r>
              <a:rPr lang="sr-Cyrl-RS" sz="3200" b="1" dirty="0" smtClean="0">
                <a:latin typeface="Palatino Linotype" panose="02040502050505030304" pitchFamily="18" charset="0"/>
              </a:rPr>
              <a:t>кролимус</a:t>
            </a:r>
            <a:endParaRPr lang="en-US" sz="3200" b="1" dirty="0" smtClean="0"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latin typeface="Palatino Linotype" panose="02040502050505030304" pitchFamily="18" charset="0"/>
              </a:rPr>
              <a:t>терапијска примена и нежељена дејства-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3439" y="5060230"/>
            <a:ext cx="4808561" cy="186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591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latin typeface="Palatino Linotype" panose="02040502050505030304" pitchFamily="18" charset="0"/>
              </a:rPr>
              <a:t>Метотрексат</a:t>
            </a:r>
            <a:endParaRPr lang="en-US" sz="3200" b="1" dirty="0" smtClean="0"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latin typeface="Palatino Linotype" panose="02040502050505030304" pitchFamily="18" charset="0"/>
              </a:rPr>
              <a:t>механизам дејства-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5951" y="1306705"/>
            <a:ext cx="4568585" cy="55452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1" y="1268654"/>
            <a:ext cx="73970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</a:rPr>
              <a:t>Ефекат на дихидрофолат редуктазу</a:t>
            </a:r>
          </a:p>
          <a:p>
            <a:pPr marL="285750" indent="-285750"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</a:rPr>
              <a:t>Ефекат на метаболизам (аденозин)</a:t>
            </a:r>
          </a:p>
          <a:p>
            <a:pPr marL="285750" indent="-285750"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</a:rPr>
              <a:t>Смањује </a:t>
            </a:r>
            <a:r>
              <a:rPr lang="sr-Cyrl-RS" sz="2000" dirty="0">
                <a:latin typeface="Palatino Linotype" panose="02040502050505030304" pitchFamily="18" charset="0"/>
              </a:rPr>
              <a:t>експресију адхезионих молекула на мембрани Т лимфоцита отежавајући њихову миграцију </a:t>
            </a:r>
          </a:p>
          <a:p>
            <a:pPr marL="285750" indent="-285750"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</a:rPr>
              <a:t>индукује </a:t>
            </a:r>
            <a:r>
              <a:rPr lang="sr-Cyrl-RS" sz="2000" dirty="0">
                <a:latin typeface="Palatino Linotype" panose="02040502050505030304" pitchFamily="18" charset="0"/>
              </a:rPr>
              <a:t>већу експресију </a:t>
            </a:r>
            <a:r>
              <a:rPr lang="en-US" sz="2000" dirty="0">
                <a:latin typeface="Palatino Linotype" panose="02040502050505030304" pitchFamily="18" charset="0"/>
              </a:rPr>
              <a:t>CD95 (Fas </a:t>
            </a:r>
            <a:r>
              <a:rPr lang="sr-Cyrl-RS" sz="2000" dirty="0">
                <a:latin typeface="Palatino Linotype" panose="02040502050505030304" pitchFamily="18" charset="0"/>
              </a:rPr>
              <a:t>рецептора) на мембрани Т лимфоцита олакшавајући њихову апоптозу</a:t>
            </a:r>
            <a:r>
              <a:rPr lang="sr-Cyrl-RS" sz="2000" dirty="0" smtClean="0">
                <a:latin typeface="Palatino Linotype" panose="02040502050505030304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sr-Cyrl-RS" sz="2000" dirty="0">
                <a:latin typeface="Palatino Linotype" panose="02040502050505030304" pitchFamily="18" charset="0"/>
              </a:rPr>
              <a:t>М</a:t>
            </a:r>
            <a:r>
              <a:rPr lang="sr-Cyrl-RS" sz="2000" dirty="0" smtClean="0">
                <a:latin typeface="Palatino Linotype" panose="02040502050505030304" pitchFamily="18" charset="0"/>
              </a:rPr>
              <a:t>етотрексат </a:t>
            </a:r>
            <a:r>
              <a:rPr lang="sr-Cyrl-RS" sz="2000" dirty="0">
                <a:latin typeface="Palatino Linotype" panose="02040502050505030304" pitchFamily="18" charset="0"/>
              </a:rPr>
              <a:t>инхибира везивање </a:t>
            </a:r>
            <a:r>
              <a:rPr lang="en-US" sz="2000" dirty="0">
                <a:latin typeface="Palatino Linotype" panose="02040502050505030304" pitchFamily="18" charset="0"/>
              </a:rPr>
              <a:t>IL-1</a:t>
            </a:r>
            <a:r>
              <a:rPr lang="el-GR" sz="2000" dirty="0">
                <a:latin typeface="Palatino Linotype" panose="02040502050505030304" pitchFamily="18" charset="0"/>
              </a:rPr>
              <a:t>β </a:t>
            </a:r>
            <a:r>
              <a:rPr lang="sr-Cyrl-RS" sz="2000" dirty="0">
                <a:latin typeface="Palatino Linotype" panose="02040502050505030304" pitchFamily="18" charset="0"/>
              </a:rPr>
              <a:t>за </a:t>
            </a:r>
            <a:r>
              <a:rPr lang="en-US" sz="2000" dirty="0">
                <a:latin typeface="Palatino Linotype" panose="02040502050505030304" pitchFamily="18" charset="0"/>
              </a:rPr>
              <a:t>IL-1 </a:t>
            </a:r>
            <a:r>
              <a:rPr lang="sr-Cyrl-RS" sz="2000" dirty="0">
                <a:latin typeface="Palatino Linotype" panose="02040502050505030304" pitchFamily="18" charset="0"/>
              </a:rPr>
              <a:t>рецептор и на тај начин делује анти-инфламацијски.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83360" y="6205647"/>
            <a:ext cx="3109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https://www.youtube.com/watch?v=VhPG7DHoUZE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047" y="3863966"/>
            <a:ext cx="3764313" cy="284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096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710" y="1498077"/>
            <a:ext cx="10515600" cy="4916369"/>
          </a:xfrm>
        </p:spPr>
        <p:txBody>
          <a:bodyPr>
            <a:normAutofit lnSpcReduction="10000"/>
          </a:bodyPr>
          <a:lstStyle/>
          <a:p>
            <a:r>
              <a:rPr lang="sr-Cyrl-RS" sz="2000" b="1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Терапијска примена:</a:t>
            </a:r>
          </a:p>
          <a:p>
            <a:pPr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у 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терапији малигних и неких аутоимунских </a:t>
            </a:r>
            <a:r>
              <a:rPr lang="sr-Cyrl-R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болести</a:t>
            </a:r>
            <a:r>
              <a:rPr lang="en-U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;</a:t>
            </a:r>
            <a:endParaRPr lang="sr-Cyrl-RS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у </a:t>
            </a:r>
            <a:r>
              <a:rPr lang="ru-RU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терапији Реуматоидног артритиса (10-25mg недељно </a:t>
            </a: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уз обавезну допуну применом </a:t>
            </a:r>
            <a:r>
              <a:rPr lang="ru-RU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фолата </a:t>
            </a: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1-5 </a:t>
            </a:r>
            <a:r>
              <a:rPr lang="ru-RU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мг фолне </a:t>
            </a: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киселине)</a:t>
            </a:r>
            <a:r>
              <a:rPr lang="en-U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;</a:t>
            </a:r>
            <a:endParaRPr lang="ru-RU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у </a:t>
            </a:r>
            <a:r>
              <a:rPr lang="ru-RU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терапији Мултипле склерозе, а у комбинацији са анти-TNF терапијом се користи и у лечењу Улцерозног колитиса</a:t>
            </a: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endParaRPr lang="en-US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r>
              <a:rPr lang="sr-Cyrl-RS" sz="2000" b="1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Нежељени ефекти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токсичан </a:t>
            </a:r>
            <a:r>
              <a:rPr lang="ru-RU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и тератоген, па се не сме давати трудницама, као ни након порођаја. </a:t>
            </a:r>
            <a:endParaRPr lang="ru-RU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нефротоксичност, хепатотоксичност</a:t>
            </a:r>
            <a:r>
              <a:rPr lang="ru-RU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, улцеративни стоматитис, леукопенија (удружена са повећаном склоношћу ка инфекцијама), мучнина, бол у абдомену, умор, осип, губитак </a:t>
            </a: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косе.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Уколико </a:t>
            </a:r>
            <a:r>
              <a:rPr lang="ru-RU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се примењује интратекално може да узрокује леукоенцефалопатије. </a:t>
            </a:r>
            <a:endParaRPr lang="ru-RU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ru-RU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Примена фолата (у виду супституционе терапије) значајно смањује инциденцу мукозитиса и супресију костне сржи.</a:t>
            </a:r>
            <a:endParaRPr lang="ru-RU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latin typeface="Palatino Linotype" panose="02040502050505030304" pitchFamily="18" charset="0"/>
              </a:rPr>
              <a:t>Метотрексат</a:t>
            </a:r>
            <a:endParaRPr lang="en-US" sz="3200" b="1" dirty="0" smtClean="0"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latin typeface="Palatino Linotype" panose="02040502050505030304" pitchFamily="18" charset="0"/>
              </a:rPr>
              <a:t>терапијска примена и нежељена дејства-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24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Сулфасалазин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м</a:t>
            </a:r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e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ханизам 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дејства-</a:t>
            </a:r>
            <a:endParaRPr lang="en-US" sz="3200" b="1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6255" y="1212489"/>
            <a:ext cx="7519490" cy="564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480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47953"/>
            <a:ext cx="11887200" cy="4820835"/>
          </a:xfrm>
        </p:spPr>
        <p:txBody>
          <a:bodyPr>
            <a:normAutofit fontScale="25000" lnSpcReduction="20000"/>
          </a:bodyPr>
          <a:lstStyle/>
          <a:p>
            <a:r>
              <a:rPr lang="sr-Cyrl-RS" sz="7200" b="1" dirty="0" smtClean="0">
                <a:latin typeface="Palatino Linotype" panose="02040502050505030304" pitchFamily="18" charset="0"/>
              </a:rPr>
              <a:t>Терапијска примена:</a:t>
            </a:r>
          </a:p>
          <a:p>
            <a:pPr>
              <a:buFontTx/>
              <a:buChar char="-"/>
            </a:pPr>
            <a:r>
              <a:rPr lang="sr-Cyrl-RS" sz="7200" dirty="0" smtClean="0">
                <a:latin typeface="Palatino Linotype" panose="02040502050505030304" pitchFamily="18" charset="0"/>
              </a:rPr>
              <a:t>У </a:t>
            </a:r>
            <a:r>
              <a:rPr lang="sr-Cyrl-RS" sz="7200" dirty="0">
                <a:latin typeface="Palatino Linotype" panose="02040502050505030304" pitchFamily="18" charset="0"/>
              </a:rPr>
              <a:t>лечењу улцерозног колитиса, Кронове болести, реуматоидног и псоријатичног </a:t>
            </a:r>
            <a:r>
              <a:rPr lang="sr-Cyrl-RS" sz="7200" dirty="0" smtClean="0">
                <a:latin typeface="Palatino Linotype" panose="02040502050505030304" pitchFamily="18" charset="0"/>
              </a:rPr>
              <a:t>артритиса.</a:t>
            </a:r>
            <a:endParaRPr lang="en-US" sz="72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endParaRPr lang="en-US" sz="7200" dirty="0">
              <a:latin typeface="Palatino Linotype" panose="0204050205050503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sr-Cyrl-RS" sz="7200" b="1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Нежељени ефекти:</a:t>
            </a:r>
            <a:endParaRPr lang="en-US" sz="7200" b="1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buFontTx/>
              <a:buChar char="-"/>
            </a:pPr>
            <a:r>
              <a:rPr lang="sr-Cyrl-RS" sz="7200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Инхибира </a:t>
            </a:r>
            <a:r>
              <a:rPr lang="sr-Cyrl-RS" sz="72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дихидроптероат синтазу због чега може узроковати дефицијенцију фолата и мегалобластну анемију. </a:t>
            </a:r>
            <a:endParaRPr lang="sr-Cyrl-RS" sz="7200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buFontTx/>
              <a:buChar char="-"/>
            </a:pPr>
            <a:r>
              <a:rPr lang="sr-Cyrl-RS" sz="7200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 </a:t>
            </a:r>
            <a:r>
              <a:rPr lang="sr-Cyrl-RS" sz="72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узроковати хемолитичку анемију код пацијената са дефицијенцијом ензима глукозо-6 фосфат дехидрогеназе. </a:t>
            </a:r>
            <a:endParaRPr lang="sr-Cyrl-RS" sz="7200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buFontTx/>
              <a:buChar char="-"/>
            </a:pPr>
            <a:r>
              <a:rPr lang="sr-Cyrl-RS" sz="72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sr-Cyrl-RS" sz="7200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 </a:t>
            </a:r>
            <a:r>
              <a:rPr lang="sr-Cyrl-RS" sz="72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стомаку, мучнина, повраћање, умор, поспаност. </a:t>
            </a:r>
            <a:endParaRPr lang="sr-Cyrl-RS" sz="7200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buFontTx/>
              <a:buChar char="-"/>
            </a:pPr>
            <a:r>
              <a:rPr lang="sr-Cyrl-RS" sz="7200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sr-Cyrl-RS" sz="72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 се давати пацијентима који су алергични на аспирин и сулфонамиде. </a:t>
            </a:r>
            <a:endParaRPr lang="sr-Cyrl-RS" sz="7200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buFontTx/>
              <a:buChar char="-"/>
            </a:pPr>
            <a:r>
              <a:rPr lang="sr-Cyrl-RS" sz="7200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sr-Cyrl-RS" sz="72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 се давати деци млађој од 2 године, а истраживања су указала да је његова примена током трудноће безбедна за плод</a:t>
            </a:r>
            <a:r>
              <a:rPr lang="sr-Cyrl-RS" sz="7200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7200" dirty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Сулфасалазин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терапијска примена и нежељена дејства-</a:t>
            </a:r>
            <a:endParaRPr lang="en-US" sz="3200" b="1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653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Циклофосфамид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механизам дејства-</a:t>
            </a:r>
            <a:endParaRPr lang="en-US" sz="3200" b="1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7711" y="1717058"/>
            <a:ext cx="3609561" cy="39877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1875" y="1236323"/>
            <a:ext cx="7487745" cy="56216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58101" y="1105469"/>
            <a:ext cx="7833815" cy="7779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7050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176" y="1457135"/>
            <a:ext cx="10515600" cy="4351338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sr-Cyrl-RS" sz="36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Главни ефекат циклофосфамида је узрокован његовим метаболитом фосфорамид иперитом. Тај метаболит се једино формира у ћелијама које имају ниску активност  </a:t>
            </a:r>
            <a:r>
              <a:rPr lang="en-US" sz="36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ALDH</a:t>
            </a:r>
            <a:r>
              <a:rPr lang="sr-Cyrl-RS" sz="36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ензима. Фосфорамид иперит формира иреверзибилне везе између и унутар ДНК ланаца на гуанин N-7 позицијама, што узрокује апоптозу ћелије.</a:t>
            </a:r>
            <a:endParaRPr lang="en-US" sz="3600" dirty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sr-Cyrl-RS" sz="36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Циклофосфамид се може користити за деплецију (елиминацију) Т регулаторних ћелија, које могу због својих имуносупресивних карактеристика инхибирати анти-туморски имунски одговор. </a:t>
            </a:r>
            <a:endParaRPr lang="en-US" sz="3600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sr-Cyrl-RS" sz="3600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 </a:t>
            </a:r>
            <a:r>
              <a:rPr lang="sr-Cyrl-RS" sz="36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то, циклофосфамид може да у ћелијама индукује повећану продукцију анти-вирусних цитокина (</a:t>
            </a:r>
            <a:r>
              <a:rPr lang="en-US" sz="36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IFN </a:t>
            </a:r>
            <a:r>
              <a:rPr lang="en-US" sz="3600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</a:t>
            </a:r>
            <a:r>
              <a:rPr lang="en-US" sz="36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1)</a:t>
            </a:r>
            <a:r>
              <a:rPr lang="sr-Cyrl-RS" sz="36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чиме може да појача анти-вирусни имунски одговор.</a:t>
            </a:r>
            <a:endParaRPr lang="en-US" sz="3600" dirty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Циклофосфамид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механизам дејства-</a:t>
            </a:r>
            <a:endParaRPr lang="en-US" sz="3200" b="1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500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698" y="1266067"/>
            <a:ext cx="11089944" cy="5394040"/>
          </a:xfrm>
        </p:spPr>
        <p:txBody>
          <a:bodyPr>
            <a:normAutofit fontScale="85000" lnSpcReduction="10000"/>
          </a:bodyPr>
          <a:lstStyle/>
          <a:p>
            <a:r>
              <a:rPr lang="sr-Cyrl-RS" b="1" dirty="0" smtClean="0">
                <a:latin typeface="Palatino Linotype" panose="02040502050505030304" pitchFamily="18" charset="0"/>
              </a:rPr>
              <a:t>Терапијска примена:</a:t>
            </a:r>
          </a:p>
          <a:p>
            <a:pPr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у </a:t>
            </a:r>
            <a:r>
              <a:rPr lang="sr-Cyrl-RS" dirty="0">
                <a:latin typeface="Palatino Linotype" panose="02040502050505030304" pitchFamily="18" charset="0"/>
              </a:rPr>
              <a:t>хемотерапији (за лечење лимфома, леукемија, мултиплог мијелома, карцинома дојке, оваријума, неуробластома, ситноћелијског карцинома плућа и саркома) 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у </a:t>
            </a:r>
            <a:r>
              <a:rPr lang="sr-Cyrl-RS" dirty="0">
                <a:latin typeface="Palatino Linotype" panose="02040502050505030304" pitchFamily="18" charset="0"/>
              </a:rPr>
              <a:t>спречавању одбацивања трансплантата </a:t>
            </a:r>
          </a:p>
          <a:p>
            <a:pPr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у </a:t>
            </a:r>
            <a:r>
              <a:rPr lang="sr-Cyrl-RS" dirty="0">
                <a:latin typeface="Palatino Linotype" panose="02040502050505030304" pitchFamily="18" charset="0"/>
              </a:rPr>
              <a:t>лечењу аутоимунских болести, у условима када остали имуносупресивни лекови нису показали ефикасност (у лечењу брзо-прогредирајућег системског еритемског лупса удруженог са лупус нефритисом, прогресивног реуматоидног артитиса, мултипле склерозе). 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sr-Cyrl-RS" b="1" dirty="0" smtClean="0">
                <a:latin typeface="Palatino Linotype" panose="02040502050505030304" pitchFamily="18" charset="0"/>
              </a:rPr>
              <a:t>Нежељени ефекти:</a:t>
            </a:r>
          </a:p>
          <a:p>
            <a:pPr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склоност </a:t>
            </a:r>
            <a:r>
              <a:rPr lang="sr-Cyrl-RS" dirty="0">
                <a:latin typeface="Palatino Linotype" panose="02040502050505030304" pitchFamily="18" charset="0"/>
              </a:rPr>
              <a:t>инфекцијама услед имуносупресије, хеморагични циститис, неплодност, дијареја, мучнина, повраћање, алопеција, летаргија. 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Код </a:t>
            </a:r>
            <a:r>
              <a:rPr lang="sr-Cyrl-RS" dirty="0">
                <a:latin typeface="Palatino Linotype" panose="02040502050505030304" pitchFamily="18" charset="0"/>
              </a:rPr>
              <a:t>неких пацијената који су дуготрајно примали циклофосфамид уочен је пораст обољевања од неких мијелопролиферативних болести (акутна леукемија, нон-Хоџкин лимфом и мултпли мијелом).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Циклофосфамид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терапијска примена и нежељена дејства-</a:t>
            </a:r>
            <a:endParaRPr lang="en-US" sz="3200" b="1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11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176" y="69286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sr-Cyrl-RS" dirty="0"/>
              <a:t>Брзо се апсорбује и у јетри метаболише у активно једињење микофенолну киселину, које је реверзибилни инхибитор инозин монофосфат дехидрогеназе. </a:t>
            </a:r>
            <a:r>
              <a:rPr lang="sr-Cyrl-RS" dirty="0" smtClean="0"/>
              <a:t>Пошто </a:t>
            </a:r>
            <a:r>
              <a:rPr lang="sr-Cyrl-RS" dirty="0"/>
              <a:t>је инозин монофосфат дехидрогеназа главни ензим у де ново синтези гуанина, инхибиција овог ензима се посебно уочава код лимфоцита, који се више ослањају на де ново синтетички пут него на помоћни пут синтезе пурина који користе остале ћелије.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Микофенолат мофетил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механизам дејства-</a:t>
            </a:r>
            <a:endParaRPr lang="en-US" sz="3200" b="1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6146" name="Picture 2" descr="Image result for mycophenolate mofetil + mechanism of ac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089" y="3981498"/>
            <a:ext cx="9563432" cy="2876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758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91605"/>
            <a:ext cx="12192000" cy="23876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sr-Cyrl-R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1. Имуномодулаторни лекови</a:t>
            </a:r>
            <a:br>
              <a:rPr lang="sr-Cyrl-R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en-U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/>
            </a:r>
            <a:br>
              <a:rPr lang="en-U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sr-Cyrl-RS" sz="3600" b="1" dirty="0" smtClean="0">
                <a:latin typeface="Palatino Linotype" panose="02040502050505030304" pitchFamily="18" charset="0"/>
              </a:rPr>
              <a:t>2. Терапијска примена цитокина</a:t>
            </a:r>
            <a:r>
              <a:rPr lang="en-US" sz="3600" b="1" dirty="0" smtClean="0">
                <a:latin typeface="Palatino Linotype" panose="02040502050505030304" pitchFamily="18" charset="0"/>
              </a:rPr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0" y="573206"/>
            <a:ext cx="12192000" cy="546881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НАСТАВНА ЈЕДИНИЦА 13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61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71" y="1379381"/>
            <a:ext cx="10515600" cy="1640906"/>
          </a:xfrm>
        </p:spPr>
        <p:txBody>
          <a:bodyPr>
            <a:normAutofit/>
          </a:bodyPr>
          <a:lstStyle/>
          <a:p>
            <a:r>
              <a:rPr lang="ru-RU" dirty="0"/>
              <a:t>Микофенолат мофетил супримира пролиферацију лимфоцита и ремети њихове ефекторске функције утичући и на целуларни и на хуморални имунски одговор, као и на активност NK ћелија.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Микофенолат мофетил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механизам дејства-</a:t>
            </a:r>
            <a:endParaRPr lang="en-US" sz="3200" b="1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9016" y="2539394"/>
            <a:ext cx="4209055" cy="431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76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71" y="1552670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sr-Cyrl-RS" b="1" dirty="0" smtClean="0">
                <a:latin typeface="Palatino Linotype" panose="02040502050505030304" pitchFamily="18" charset="0"/>
              </a:rPr>
              <a:t>Терапијска примена:</a:t>
            </a:r>
          </a:p>
          <a:p>
            <a:pPr>
              <a:buFontTx/>
              <a:buChar char="-"/>
            </a:pPr>
            <a:r>
              <a:rPr lang="sr-Latn-CS" dirty="0" smtClean="0">
                <a:latin typeface="Palatino Linotype" panose="02040502050505030304" pitchFamily="18" charset="0"/>
              </a:rPr>
              <a:t>спречавање </a:t>
            </a:r>
            <a:r>
              <a:rPr lang="sr-Latn-CS" dirty="0">
                <a:latin typeface="Palatino Linotype" panose="02040502050505030304" pitchFamily="18" charset="0"/>
              </a:rPr>
              <a:t>одбацивања транс</a:t>
            </a:r>
            <a:r>
              <a:rPr lang="sr-Cyrl-RS" dirty="0">
                <a:latin typeface="Palatino Linotype" panose="02040502050505030304" pitchFamily="18" charset="0"/>
              </a:rPr>
              <a:t>п</a:t>
            </a:r>
            <a:r>
              <a:rPr lang="sr-Latn-CS" dirty="0" smtClean="0">
                <a:latin typeface="Palatino Linotype" panose="02040502050505030304" pitchFamily="18" charset="0"/>
              </a:rPr>
              <a:t>лантата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за лечење прогресивног </a:t>
            </a:r>
            <a:r>
              <a:rPr lang="sr-Cyrl-RS" dirty="0">
                <a:latin typeface="Palatino Linotype" panose="02040502050505030304" pitchFamily="18" charset="0"/>
              </a:rPr>
              <a:t>системског еритемског лупса и лупус нефритиса, пемфигуса, псоријазе, васкулитиса малих крвних судова, идиопатске тромбоцитопеничне пурпуре, </a:t>
            </a:r>
            <a:r>
              <a:rPr lang="sr-Cyrl-RS" dirty="0" smtClean="0">
                <a:latin typeface="Palatino Linotype" panose="02040502050505030304" pitchFamily="18" charset="0"/>
              </a:rPr>
              <a:t>склеродерме.</a:t>
            </a:r>
          </a:p>
          <a:p>
            <a:pPr>
              <a:buFontTx/>
              <a:buChar char="-"/>
            </a:pPr>
            <a:endParaRPr lang="sr-Cyrl-RS" dirty="0">
              <a:latin typeface="Palatino Linotype" panose="02040502050505030304" pitchFamily="18" charset="0"/>
            </a:endParaRPr>
          </a:p>
          <a:p>
            <a:r>
              <a:rPr lang="sr-Cyrl-RS" b="1" dirty="0" smtClean="0">
                <a:latin typeface="Palatino Linotype" panose="02040502050505030304" pitchFamily="18" charset="0"/>
              </a:rPr>
              <a:t>Нежељени ефекти:</a:t>
            </a:r>
          </a:p>
          <a:p>
            <a:pPr marL="0" indent="0">
              <a:buNone/>
            </a:pPr>
            <a:r>
              <a:rPr lang="sr-Cyrl-RS" dirty="0" smtClean="0">
                <a:latin typeface="Palatino Linotype" panose="02040502050505030304" pitchFamily="18" charset="0"/>
              </a:rPr>
              <a:t>- </a:t>
            </a:r>
            <a:r>
              <a:rPr lang="sr-Latn-CS" dirty="0" smtClean="0">
                <a:latin typeface="Palatino Linotype" panose="02040502050505030304" pitchFamily="18" charset="0"/>
              </a:rPr>
              <a:t>мучнина</a:t>
            </a:r>
            <a:r>
              <a:rPr lang="sr-Latn-CS" dirty="0">
                <a:latin typeface="Palatino Linotype" panose="02040502050505030304" pitchFamily="18" charset="0"/>
              </a:rPr>
              <a:t>, повраћање, нелагодност </a:t>
            </a:r>
            <a:r>
              <a:rPr lang="sr-Cyrl-RS" dirty="0" smtClean="0">
                <a:latin typeface="Palatino Linotype" panose="02040502050505030304" pitchFamily="18" charset="0"/>
              </a:rPr>
              <a:t>, бол </a:t>
            </a:r>
            <a:r>
              <a:rPr lang="sr-Latn-CS" dirty="0" smtClean="0">
                <a:latin typeface="Palatino Linotype" panose="02040502050505030304" pitchFamily="18" charset="0"/>
              </a:rPr>
              <a:t>у </a:t>
            </a:r>
            <a:r>
              <a:rPr lang="sr-Latn-CS" dirty="0">
                <a:latin typeface="Palatino Linotype" panose="02040502050505030304" pitchFamily="18" charset="0"/>
              </a:rPr>
              <a:t>абдомену и </a:t>
            </a:r>
            <a:r>
              <a:rPr lang="sr-Latn-CS" dirty="0" smtClean="0">
                <a:latin typeface="Palatino Linotype" panose="02040502050505030304" pitchFamily="18" charset="0"/>
              </a:rPr>
              <a:t>дијареја</a:t>
            </a:r>
            <a:r>
              <a:rPr lang="en-US" dirty="0" smtClean="0">
                <a:latin typeface="Palatino Linotype" panose="02040502050505030304" pitchFamily="18" charset="0"/>
              </a:rPr>
              <a:t>;</a:t>
            </a:r>
          </a:p>
          <a:p>
            <a:pPr marL="0" indent="0">
              <a:buNone/>
            </a:pPr>
            <a:r>
              <a:rPr lang="sr-Cyrl-RS" dirty="0" smtClean="0">
                <a:latin typeface="Palatino Linotype" panose="02040502050505030304" pitchFamily="18" charset="0"/>
              </a:rPr>
              <a:t>- умор</a:t>
            </a:r>
            <a:r>
              <a:rPr lang="sr-Cyrl-RS" dirty="0">
                <a:latin typeface="Palatino Linotype" panose="02040502050505030304" pitchFamily="18" charset="0"/>
              </a:rPr>
              <a:t>, главобоља, </a:t>
            </a:r>
            <a:r>
              <a:rPr lang="sr-Cyrl-RS" dirty="0" smtClean="0">
                <a:latin typeface="Palatino Linotype" panose="02040502050505030304" pitchFamily="18" charset="0"/>
              </a:rPr>
              <a:t>малаксалост.</a:t>
            </a:r>
            <a:endParaRPr lang="en-US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dirty="0" smtClean="0">
                <a:latin typeface="Palatino Linotype" panose="02040502050505030304" pitchFamily="18" charset="0"/>
              </a:rPr>
              <a:t>- опортунистичке </a:t>
            </a:r>
            <a:r>
              <a:rPr lang="sr-Cyrl-RS" dirty="0">
                <a:latin typeface="Palatino Linotype" panose="02040502050505030304" pitchFamily="18" charset="0"/>
              </a:rPr>
              <a:t>инфекције, као и реактивације латентних вирусних инфекција. 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dirty="0" smtClean="0">
                <a:latin typeface="Palatino Linotype" panose="02040502050505030304" pitchFamily="18" charset="0"/>
              </a:rPr>
              <a:t>- конгениталне </a:t>
            </a:r>
            <a:r>
              <a:rPr lang="sr-Cyrl-RS" dirty="0">
                <a:latin typeface="Palatino Linotype" panose="02040502050505030304" pitchFamily="18" charset="0"/>
              </a:rPr>
              <a:t>малформације и стога је контраиндикована његова примена у трудноћи. </a:t>
            </a:r>
            <a:endParaRPr lang="en-US" dirty="0">
              <a:latin typeface="Palatino Linotype" panose="02040502050505030304" pitchFamily="18" charset="0"/>
            </a:endParaRPr>
          </a:p>
          <a:p>
            <a:endParaRPr lang="en-US" dirty="0"/>
          </a:p>
          <a:p>
            <a:pPr>
              <a:buFontTx/>
              <a:buChar char="-"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Микофенолат мофетил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терапијска примена и нежељена дејства-</a:t>
            </a:r>
            <a:endParaRPr lang="en-US" sz="3200" b="1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8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881" y="1388897"/>
            <a:ext cx="10039065" cy="4351338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>
                <a:latin typeface="Palatino Linotype" panose="02040502050505030304" pitchFamily="18" charset="0"/>
              </a:rPr>
              <a:t>Талидомид је лек који се користи у лечењу мултиплог мијелома, неких облика лепре код пацијената који су резистентни на стандардну </a:t>
            </a:r>
            <a:r>
              <a:rPr lang="ru-RU" sz="8000" dirty="0" smtClean="0">
                <a:latin typeface="Palatino Linotype" panose="02040502050505030304" pitchFamily="18" charset="0"/>
              </a:rPr>
              <a:t>терапију.</a:t>
            </a:r>
          </a:p>
          <a:p>
            <a:r>
              <a:rPr lang="sr-Cyrl-RS" sz="8000" dirty="0">
                <a:latin typeface="Palatino Linotype" panose="02040502050505030304" pitchFamily="18" charset="0"/>
              </a:rPr>
              <a:t>Може се користити, због бројних нежељених ефеката тек као ,,лек трећег избора“, у лечењу реакције ,,калем против домаћина“ када остали имуносупресивни лекови нису били ефикасни</a:t>
            </a:r>
            <a:r>
              <a:rPr lang="sr-Cyrl-RS" sz="8000" dirty="0" smtClean="0">
                <a:latin typeface="Palatino Linotype" panose="02040502050505030304" pitchFamily="18" charset="0"/>
              </a:rPr>
              <a:t>.</a:t>
            </a:r>
          </a:p>
          <a:p>
            <a:r>
              <a:rPr lang="sr-Cyrl-RS" sz="8000" dirty="0">
                <a:latin typeface="Palatino Linotype" panose="02040502050505030304" pitchFamily="18" charset="0"/>
              </a:rPr>
              <a:t>Механизам дејства талидомида није познат. Сматра се да може да инхибира ангиогенезу, због чега има тератоген ефекат. Уз то, утиче на стварање реактивних медијатора кисеоника  и модулира инфламацију. Антагониста је андрогених рецептора због чега може узроковати гинекомастију и поремећај сексуалне функције мушкараца.</a:t>
            </a:r>
          </a:p>
          <a:p>
            <a:r>
              <a:rPr lang="sr-Cyrl-RS" sz="8000" dirty="0">
                <a:latin typeface="Palatino Linotype" panose="02040502050505030304" pitchFamily="18" charset="0"/>
              </a:rPr>
              <a:t>Због тератогености, талидомид се не сме примењивати у трудноћи и током дојења нити га смеју користити људи који у скоријој будућности планирају потомство. </a:t>
            </a:r>
            <a:endParaRPr lang="sr-Cyrl-RS" sz="8000" dirty="0" smtClean="0">
              <a:latin typeface="Palatino Linotype" panose="02040502050505030304" pitchFamily="18" charset="0"/>
            </a:endParaRPr>
          </a:p>
          <a:p>
            <a:r>
              <a:rPr lang="sr-Cyrl-RS" sz="8000" b="1" dirty="0" smtClean="0">
                <a:latin typeface="Palatino Linotype" panose="02040502050505030304" pitchFamily="18" charset="0"/>
              </a:rPr>
              <a:t>Нежељени ефекти</a:t>
            </a:r>
            <a:r>
              <a:rPr lang="sr-Cyrl-RS" sz="8000" dirty="0" smtClean="0">
                <a:latin typeface="Palatino Linotype" panose="02040502050505030304" pitchFamily="18" charset="0"/>
              </a:rPr>
              <a:t>:  </a:t>
            </a:r>
          </a:p>
          <a:p>
            <a:pPr>
              <a:buFontTx/>
              <a:buChar char="-"/>
            </a:pPr>
            <a:r>
              <a:rPr lang="sr-Cyrl-RS" sz="8000" dirty="0" smtClean="0">
                <a:latin typeface="Palatino Linotype" panose="02040502050505030304" pitchFamily="18" charset="0"/>
              </a:rPr>
              <a:t>повећана </a:t>
            </a:r>
            <a:r>
              <a:rPr lang="sr-Cyrl-RS" sz="8000" dirty="0">
                <a:latin typeface="Palatino Linotype" panose="02040502050505030304" pitchFamily="18" charset="0"/>
              </a:rPr>
              <a:t>склоност ка инфекцијама услед имуносупресије, </a:t>
            </a:r>
            <a:endParaRPr lang="sr-Cyrl-RS" sz="80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sr-Cyrl-RS" sz="8000" dirty="0" smtClean="0">
                <a:latin typeface="Palatino Linotype" panose="02040502050505030304" pitchFamily="18" charset="0"/>
              </a:rPr>
              <a:t>изражена </a:t>
            </a:r>
            <a:r>
              <a:rPr lang="sr-Cyrl-RS" sz="8000" dirty="0">
                <a:latin typeface="Palatino Linotype" panose="02040502050505030304" pitchFamily="18" charset="0"/>
              </a:rPr>
              <a:t>лимфопенија као и анемија и тромбоцитопенија уз могуће појаве спонтаних крварења услед тромбоцитопеније. </a:t>
            </a:r>
            <a:endParaRPr lang="sr-Cyrl-RS" sz="80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sr-Cyrl-RS" sz="8000" dirty="0" smtClean="0">
                <a:latin typeface="Palatino Linotype" panose="02040502050505030304" pitchFamily="18" charset="0"/>
              </a:rPr>
              <a:t>Могу </a:t>
            </a:r>
            <a:r>
              <a:rPr lang="sr-Cyrl-RS" sz="8000" dirty="0">
                <a:latin typeface="Palatino Linotype" panose="02040502050505030304" pitchFamily="18" charset="0"/>
              </a:rPr>
              <a:t>се још јавити и периферне неуропатије, умор, малаксалост, поспаност, осип, вртоглавица, плућна хипертензија, синкопе, брадикардија, гинекомастија и поремећај сексулане функције мупкараца.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Ta</a:t>
            </a:r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лидомид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96500" y="1105469"/>
            <a:ext cx="20955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200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91605"/>
            <a:ext cx="12192000" cy="23876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sr-Cyrl-RS" sz="3600" b="1" dirty="0" smtClean="0">
                <a:latin typeface="Palatino Linotype" panose="02040502050505030304" pitchFamily="18" charset="0"/>
              </a:rPr>
              <a:t>1. Имуномодулаторни лекови</a:t>
            </a:r>
            <a:r>
              <a:rPr lang="sr-Cyrl-R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/>
            </a:r>
            <a:br>
              <a:rPr lang="sr-Cyrl-R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en-U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/>
            </a:r>
            <a:br>
              <a:rPr lang="en-U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sr-Cyrl-R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2. Терапијска примена цитокина</a:t>
            </a:r>
            <a:r>
              <a:rPr lang="en-US" sz="36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0" y="573206"/>
            <a:ext cx="12192000" cy="546881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НАСТАВНА ЈЕДИНИЦА 13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83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245" y="1375249"/>
            <a:ext cx="10515600" cy="4351338"/>
          </a:xfrm>
        </p:spPr>
        <p:txBody>
          <a:bodyPr/>
          <a:lstStyle/>
          <a:p>
            <a:r>
              <a:rPr lang="en-US" dirty="0" smtClean="0"/>
              <a:t>…</a:t>
            </a:r>
            <a:r>
              <a:rPr lang="sr-Cyrl-RS" i="1" dirty="0" smtClean="0"/>
              <a:t>Да се подсетимо</a:t>
            </a:r>
            <a:endParaRPr lang="en-US" i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Терапијска примена цитокина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0810" y="2091378"/>
            <a:ext cx="4286250" cy="4476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1941252"/>
            <a:ext cx="42862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24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289" y="1361602"/>
            <a:ext cx="10939818" cy="528485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sr-Cyrl-RS" sz="2100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Цитокини, њихови агонисти и антагонисти, као и солубилни рецептори и инхибитори, односно блокатори рецептора за цитокине, испитивани су у терапији многих болести</a:t>
            </a:r>
            <a:r>
              <a:rPr lang="sr-Cyrl-RS" sz="2100" dirty="0" smtClean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sr-Cyrl-RS" sz="21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Нежељена дејства цитокина су бројна и зависе од стања организма пацијента и од пимењеног цитокина. </a:t>
            </a:r>
            <a:endParaRPr lang="sr-Cyrl-RS" sz="2100" dirty="0" smtClean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sr-Cyrl-RS" sz="2100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Најчешће </a:t>
            </a:r>
            <a:r>
              <a:rPr lang="sr-Cyrl-RS" sz="2100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 срећу: поремећај општег стања организма (слабост, малаксалост, поспаност, грозница, главобоља, бол у мишићима), осип, поремећаји кардиоваскуларног система (пад крвног притиска, тахикардија, смањења сатурације артеријске крви кисеоником), депресија костне сржи (леукопенија, анемија), поремећаји функције штитасте жлезде и јетре</a:t>
            </a:r>
            <a:r>
              <a:rPr lang="sr-Cyrl-RS" sz="2100" dirty="0" smtClean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100" dirty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Терапијска примена цитокина</a:t>
            </a:r>
            <a:endParaRPr lang="en-US" sz="3200" b="1" dirty="0" smtClean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643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233" y="2016695"/>
            <a:ext cx="10515600" cy="3087568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sr-Cyrl-RS" dirty="0" smtClean="0">
                <a:latin typeface="Palatino Linotype" panose="02040502050505030304" pitchFamily="18" charset="0"/>
              </a:rPr>
              <a:t>Компетитивна инхибиција рецептора за инфламацијске цитокине</a:t>
            </a:r>
          </a:p>
          <a:p>
            <a:pPr marL="0" indent="0" algn="just">
              <a:buNone/>
            </a:pPr>
            <a:endParaRPr lang="sr-Cyrl-RS" dirty="0" smtClean="0">
              <a:latin typeface="Palatino Linotype" panose="02040502050505030304" pitchFamily="18" charset="0"/>
            </a:endParaRPr>
          </a:p>
          <a:p>
            <a:pPr algn="just"/>
            <a:r>
              <a:rPr lang="sr-Cyrl-RS" dirty="0" smtClean="0">
                <a:latin typeface="Palatino Linotype" panose="02040502050505030304" pitchFamily="18" charset="0"/>
              </a:rPr>
              <a:t>Терапијска примена солубилних рецептора</a:t>
            </a:r>
          </a:p>
          <a:p>
            <a:pPr marL="0" indent="0" algn="just">
              <a:buNone/>
            </a:pPr>
            <a:endParaRPr lang="sr-Cyrl-RS" dirty="0" smtClean="0">
              <a:latin typeface="Palatino Linotype" panose="02040502050505030304" pitchFamily="18" charset="0"/>
            </a:endParaRPr>
          </a:p>
          <a:p>
            <a:pPr algn="just"/>
            <a:r>
              <a:rPr lang="sr-Cyrl-RS" dirty="0" smtClean="0">
                <a:latin typeface="Palatino Linotype" panose="02040502050505030304" pitchFamily="18" charset="0"/>
              </a:rPr>
              <a:t>Терапијска примена антагониста инфламацијских цитокина</a:t>
            </a:r>
          </a:p>
          <a:p>
            <a:pPr marL="0" indent="0" algn="just">
              <a:buNone/>
            </a:pPr>
            <a:endParaRPr lang="sr-Cyrl-RS" dirty="0" smtClean="0">
              <a:latin typeface="Palatino Linotype" panose="02040502050505030304" pitchFamily="18" charset="0"/>
            </a:endParaRPr>
          </a:p>
          <a:p>
            <a:pPr algn="just"/>
            <a:r>
              <a:rPr lang="sr-Cyrl-RS" dirty="0" smtClean="0">
                <a:latin typeface="Palatino Linotype" panose="02040502050505030304" pitchFamily="18" charset="0"/>
              </a:rPr>
              <a:t>Терапијска примена </a:t>
            </a:r>
            <a:r>
              <a:rPr lang="sr-Cyrl-RS" dirty="0">
                <a:latin typeface="Palatino Linotype" panose="02040502050505030304" pitchFamily="18" charset="0"/>
              </a:rPr>
              <a:t>анти-инфламацијских и имуноспресивних цитокина 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32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Терапијска примена цитокина у лечењу аутоимунских болести </a:t>
            </a:r>
            <a:endParaRPr lang="en-US" sz="24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11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32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Терапијска примена </a:t>
            </a:r>
            <a:r>
              <a:rPr lang="sr-Cyrl-RS" sz="3200" b="1" dirty="0">
                <a:latin typeface="Palatino Linotype" panose="02040502050505030304" pitchFamily="18" charset="0"/>
                <a:ea typeface="Calibri" panose="020F0502020204030204" pitchFamily="34" charset="0"/>
              </a:rPr>
              <a:t>IFN–ß у лечењу мултипле </a:t>
            </a:r>
            <a:r>
              <a:rPr lang="sr-Cyrl-RS" sz="3200" b="1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склерозе</a:t>
            </a:r>
            <a:endParaRPr lang="en-US" sz="3200" b="1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2381" y="1105469"/>
            <a:ext cx="6246691" cy="5705311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3739486" y="1501256"/>
            <a:ext cx="709684" cy="4094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1379941"/>
            <a:ext cx="28523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b="1" dirty="0" smtClean="0">
                <a:latin typeface="Palatino Linotype" panose="02040502050505030304" pitchFamily="18" charset="0"/>
                <a:ea typeface="SimHei" panose="02010609060101010101" pitchFamily="49" charset="-122"/>
              </a:rPr>
              <a:t>Механизам дејства:</a:t>
            </a:r>
          </a:p>
          <a:p>
            <a:r>
              <a:rPr lang="sr-Cyrl-RS" dirty="0">
                <a:latin typeface="Palatino Linotype" panose="02040502050505030304" pitchFamily="18" charset="0"/>
                <a:ea typeface="SimHei" panose="02010609060101010101" pitchFamily="49" charset="-122"/>
              </a:rPr>
              <a:t>-</a:t>
            </a:r>
            <a:r>
              <a:rPr lang="sr-Cyrl-RS" dirty="0" smtClean="0">
                <a:latin typeface="Palatino Linotype" panose="02040502050505030304" pitchFamily="18" charset="0"/>
                <a:ea typeface="SimHei" panose="02010609060101010101" pitchFamily="49" charset="-122"/>
              </a:rPr>
              <a:t> инхибиција </a:t>
            </a:r>
            <a:r>
              <a:rPr lang="sr-Cyrl-RS" dirty="0">
                <a:latin typeface="Palatino Linotype" panose="02040502050505030304" pitchFamily="18" charset="0"/>
                <a:ea typeface="SimHei" panose="02010609060101010101" pitchFamily="49" charset="-122"/>
              </a:rPr>
              <a:t>активације и пролиферације Т лимфоцита, </a:t>
            </a:r>
            <a:endParaRPr lang="sr-Cyrl-RS" dirty="0" smtClean="0">
              <a:latin typeface="Palatino Linotype" panose="02040502050505030304" pitchFamily="18" charset="0"/>
              <a:ea typeface="SimHei" panose="02010609060101010101" pitchFamily="49" charset="-122"/>
            </a:endParaRPr>
          </a:p>
          <a:p>
            <a:r>
              <a:rPr lang="sr-Cyrl-RS" dirty="0" smtClean="0">
                <a:latin typeface="Palatino Linotype" panose="02040502050505030304" pitchFamily="18" charset="0"/>
                <a:ea typeface="SimHei" panose="02010609060101010101" pitchFamily="49" charset="-122"/>
              </a:rPr>
              <a:t>- индукција </a:t>
            </a:r>
            <a:r>
              <a:rPr lang="sr-Cyrl-RS" dirty="0">
                <a:latin typeface="Palatino Linotype" panose="02040502050505030304" pitchFamily="18" charset="0"/>
                <a:ea typeface="SimHei" panose="02010609060101010101" pitchFamily="49" charset="-122"/>
              </a:rPr>
              <a:t>апоптозе аутореактивних Т ћелија, </a:t>
            </a:r>
            <a:endParaRPr lang="sr-Cyrl-RS" dirty="0" smtClean="0">
              <a:latin typeface="Palatino Linotype" panose="02040502050505030304" pitchFamily="18" charset="0"/>
              <a:ea typeface="SimHei" panose="02010609060101010101" pitchFamily="49" charset="-122"/>
            </a:endParaRPr>
          </a:p>
          <a:p>
            <a:r>
              <a:rPr lang="sr-Cyrl-RS" dirty="0" smtClean="0">
                <a:latin typeface="Palatino Linotype" panose="02040502050505030304" pitchFamily="18" charset="0"/>
                <a:ea typeface="SimHei" panose="02010609060101010101" pitchFamily="49" charset="-122"/>
              </a:rPr>
              <a:t>- индукција </a:t>
            </a:r>
            <a:r>
              <a:rPr lang="sr-Cyrl-RS" dirty="0">
                <a:latin typeface="Palatino Linotype" panose="02040502050505030304" pitchFamily="18" charset="0"/>
                <a:ea typeface="SimHei" panose="02010609060101010101" pitchFamily="49" charset="-122"/>
              </a:rPr>
              <a:t>пролиферације Т регулаторних ћелија, </a:t>
            </a:r>
            <a:endParaRPr lang="sr-Cyrl-RS" dirty="0" smtClean="0">
              <a:latin typeface="Palatino Linotype" panose="02040502050505030304" pitchFamily="18" charset="0"/>
              <a:ea typeface="SimHei" panose="02010609060101010101" pitchFamily="49" charset="-122"/>
            </a:endParaRPr>
          </a:p>
          <a:p>
            <a:r>
              <a:rPr lang="sr-Cyrl-RS" dirty="0" smtClean="0">
                <a:latin typeface="Palatino Linotype" panose="02040502050505030304" pitchFamily="18" charset="0"/>
                <a:ea typeface="SimHei" panose="02010609060101010101" pitchFamily="49" charset="-122"/>
              </a:rPr>
              <a:t>- инхибиција </a:t>
            </a:r>
            <a:r>
              <a:rPr lang="sr-Cyrl-RS" dirty="0">
                <a:latin typeface="Palatino Linotype" panose="02040502050505030304" pitchFamily="18" charset="0"/>
                <a:ea typeface="SimHei" panose="02010609060101010101" pitchFamily="49" charset="-122"/>
              </a:rPr>
              <a:t>миграције леукоцита кроз крвно-мождану баријеру, </a:t>
            </a:r>
            <a:endParaRPr lang="sr-Cyrl-RS" dirty="0" smtClean="0">
              <a:latin typeface="Palatino Linotype" panose="02040502050505030304" pitchFamily="18" charset="0"/>
              <a:ea typeface="SimHei" panose="02010609060101010101" pitchFamily="49" charset="-122"/>
            </a:endParaRPr>
          </a:p>
          <a:p>
            <a:r>
              <a:rPr lang="sr-Cyrl-RS" dirty="0" smtClean="0">
                <a:latin typeface="Palatino Linotype" panose="02040502050505030304" pitchFamily="18" charset="0"/>
                <a:ea typeface="SimHei" panose="02010609060101010101" pitchFamily="49" charset="-122"/>
              </a:rPr>
              <a:t>- модулација </a:t>
            </a:r>
            <a:r>
              <a:rPr lang="sr-Cyrl-RS" dirty="0">
                <a:latin typeface="Palatino Linotype" panose="02040502050505030304" pitchFamily="18" charset="0"/>
                <a:ea typeface="SimHei" panose="02010609060101010101" pitchFamily="49" charset="-122"/>
              </a:rPr>
              <a:t>активности осталих инфламацијских цитокина и директан анти-вирусни ефекат</a:t>
            </a:r>
            <a:endParaRPr lang="en-US" sz="2800" dirty="0">
              <a:latin typeface="Palatino Linotype" panose="02040502050505030304" pitchFamily="18" charset="0"/>
              <a:ea typeface="SimHei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48716" y="3791907"/>
            <a:ext cx="23064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latin typeface="Palatino Linotype" panose="02040502050505030304" pitchFamily="18" charset="0"/>
              </a:rPr>
              <a:t>Нежељени ефекти:</a:t>
            </a: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симтоми </a:t>
            </a:r>
            <a:r>
              <a:rPr lang="sr-Cyrl-RS" dirty="0">
                <a:latin typeface="Palatino Linotype" panose="02040502050505030304" pitchFamily="18" charset="0"/>
              </a:rPr>
              <a:t>слични грипу (главобоља, малаксалост, умор), 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симптоми </a:t>
            </a:r>
            <a:r>
              <a:rPr lang="sr-Cyrl-RS" dirty="0">
                <a:latin typeface="Palatino Linotype" panose="02040502050505030304" pitchFamily="18" charset="0"/>
              </a:rPr>
              <a:t>налик депресији (безвољност, губитак апетита)</a:t>
            </a:r>
            <a:endParaRPr lang="en-US" dirty="0">
              <a:latin typeface="Palatino Linotype" panose="0204050205050503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3874" y="1105469"/>
            <a:ext cx="3198125" cy="272315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993874" y="3439236"/>
            <a:ext cx="3198125" cy="3893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63524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5370" y="2112499"/>
            <a:ext cx="5565183" cy="442477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55093" y="1869743"/>
            <a:ext cx="5923128" cy="859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548650" y="2370441"/>
            <a:ext cx="56433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 smtClean="0">
                <a:latin typeface="Palatino Linotype" panose="02040502050505030304" pitchFamily="18" charset="0"/>
              </a:rPr>
              <a:t>Хипотезе:</a:t>
            </a:r>
            <a:endParaRPr lang="en-US" sz="2400" b="1" dirty="0" smtClean="0">
              <a:latin typeface="Palatino Linotype" panose="02040502050505030304" pitchFamily="18" charset="0"/>
            </a:endParaRPr>
          </a:p>
          <a:p>
            <a:r>
              <a:rPr lang="ru-RU" sz="2400" dirty="0" smtClean="0">
                <a:latin typeface="Palatino Linotype" panose="02040502050505030304" pitchFamily="18" charset="0"/>
              </a:rPr>
              <a:t>- испољава </a:t>
            </a:r>
            <a:r>
              <a:rPr lang="ru-RU" sz="2400" dirty="0">
                <a:latin typeface="Palatino Linotype" panose="02040502050505030304" pitchFamily="18" charset="0"/>
              </a:rPr>
              <a:t>директан анти-вирусни ефекат и на тај начин елиминише могућег узрочник анастајања аутоимунског процеса </a:t>
            </a:r>
            <a:r>
              <a:rPr lang="ru-RU" sz="2400" dirty="0" smtClean="0">
                <a:latin typeface="Palatino Linotype" panose="02040502050505030304" pitchFamily="18" charset="0"/>
              </a:rPr>
              <a:t> </a:t>
            </a:r>
          </a:p>
          <a:p>
            <a:r>
              <a:rPr lang="ru-RU" sz="2400" dirty="0" smtClean="0">
                <a:latin typeface="Palatino Linotype" panose="02040502050505030304" pitchFamily="18" charset="0"/>
              </a:rPr>
              <a:t>- индиректно</a:t>
            </a:r>
            <a:r>
              <a:rPr lang="ru-RU" sz="2400" dirty="0">
                <a:latin typeface="Palatino Linotype" panose="02040502050505030304" pitchFamily="18" charset="0"/>
              </a:rPr>
              <a:t>, </a:t>
            </a:r>
            <a:r>
              <a:rPr lang="ru-RU" sz="2400" dirty="0" smtClean="0">
                <a:latin typeface="Palatino Linotype" panose="02040502050505030304" pitchFamily="18" charset="0"/>
              </a:rPr>
              <a:t>анти-инфламацијским </a:t>
            </a:r>
            <a:r>
              <a:rPr lang="ru-RU" sz="2400" dirty="0">
                <a:latin typeface="Palatino Linotype" panose="02040502050505030304" pitchFamily="18" charset="0"/>
              </a:rPr>
              <a:t>деловањем, супримира прогресију ове аутоимуснке болести.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32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Терапијска примена </a:t>
            </a:r>
            <a:r>
              <a:rPr lang="ru-RU" sz="3200" b="1" dirty="0">
                <a:latin typeface="Palatino Linotype" panose="02040502050505030304" pitchFamily="18" charset="0"/>
                <a:ea typeface="Calibri" panose="020F0502020204030204" pitchFamily="34" charset="0"/>
              </a:rPr>
              <a:t>IFN-alpha у лечењу Сјогреновог синдрома</a:t>
            </a:r>
            <a:endParaRPr lang="en-US" sz="3200" b="1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90226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541" y="1525374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sr-Cyrl-CS" sz="2400" dirty="0">
                <a:latin typeface="Palatino Linotype" panose="02040502050505030304" pitchFamily="18" charset="0"/>
              </a:rPr>
              <a:t>У клиничким студијама је показано да пацијенти који су примали IFNα имају бржи проток саливе што је било праћено статистички значајним ублаживањем симптома и знака: </a:t>
            </a:r>
            <a:r>
              <a:rPr lang="en-US" sz="2400" dirty="0">
                <a:latin typeface="Palatino Linotype" panose="02040502050505030304" pitchFamily="18" charset="0"/>
              </a:rPr>
              <a:t>x</a:t>
            </a:r>
            <a:r>
              <a:rPr lang="ru-RU" sz="2400" dirty="0">
                <a:latin typeface="Palatino Linotype" panose="02040502050505030304" pitchFamily="18" charset="0"/>
              </a:rPr>
              <a:t>erostomia</a:t>
            </a:r>
            <a:r>
              <a:rPr lang="sr-Cyrl-CS" sz="2400" dirty="0">
                <a:latin typeface="Palatino Linotype" panose="02040502050505030304" pitchFamily="18" charset="0"/>
              </a:rPr>
              <a:t> (сувоће усне дупље), отежаног гутања, </a:t>
            </a:r>
            <a:r>
              <a:rPr lang="sr-Cyrl-CS" sz="2400" dirty="0" smtClean="0">
                <a:latin typeface="Palatino Linotype" panose="02040502050505030304" pitchFamily="18" charset="0"/>
              </a:rPr>
              <a:t>сувог кератокоњуктивитиса </a:t>
            </a:r>
            <a:r>
              <a:rPr lang="sr-Cyrl-CS" sz="2400" dirty="0">
                <a:latin typeface="Palatino Linotype" panose="02040502050505030304" pitchFamily="18" charset="0"/>
              </a:rPr>
              <a:t>(</a:t>
            </a:r>
            <a:r>
              <a:rPr lang="sr-Cyrl-CS" sz="2400" i="1" dirty="0">
                <a:latin typeface="Palatino Linotype" panose="02040502050505030304" pitchFamily="18" charset="0"/>
              </a:rPr>
              <a:t>к</a:t>
            </a:r>
            <a:r>
              <a:rPr lang="ru-RU" sz="2400" i="1" dirty="0">
                <a:latin typeface="Palatino Linotype" panose="02040502050505030304" pitchFamily="18" charset="0"/>
              </a:rPr>
              <a:t>eratoconjuctivitis sicca</a:t>
            </a:r>
            <a:r>
              <a:rPr lang="sr-Cyrl-CS" sz="2400" i="1" dirty="0">
                <a:latin typeface="Palatino Linotype" panose="02040502050505030304" pitchFamily="18" charset="0"/>
              </a:rPr>
              <a:t>)</a:t>
            </a:r>
            <a:r>
              <a:rPr lang="sr-Cyrl-CS" sz="2400" dirty="0">
                <a:latin typeface="Palatino Linotype" panose="02040502050505030304" pitchFamily="18" charset="0"/>
              </a:rPr>
              <a:t>, фотофобије, пецкања у оку, у поређењу са пацијентима који су примали плацебо</a:t>
            </a:r>
            <a:r>
              <a:rPr lang="en-US" sz="2400" dirty="0">
                <a:latin typeface="Palatino Linotype" panose="02040502050505030304" pitchFamily="18" charset="0"/>
              </a:rPr>
              <a:t>.</a:t>
            </a:r>
            <a:r>
              <a:rPr lang="sr-Cyrl-RS" sz="2400" dirty="0">
                <a:latin typeface="Palatino Linotype" panose="02040502050505030304" pitchFamily="18" charset="0"/>
              </a:rPr>
              <a:t> </a:t>
            </a:r>
            <a:endParaRPr lang="en-US" sz="2400" dirty="0" smtClean="0">
              <a:latin typeface="Palatino Linotype" panose="0204050205050503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sr-Cyrl-RS" sz="2400" dirty="0" smtClean="0">
              <a:latin typeface="Palatino Linotype" panose="02040502050505030304" pitchFamily="18" charset="0"/>
            </a:endParaRPr>
          </a:p>
          <a:p>
            <a:pPr>
              <a:lnSpc>
                <a:spcPct val="100000"/>
              </a:lnSpc>
            </a:pPr>
            <a:r>
              <a:rPr lang="sr-Cyrl-RS" sz="2400" dirty="0" smtClean="0">
                <a:latin typeface="Palatino Linotype" panose="02040502050505030304" pitchFamily="18" charset="0"/>
              </a:rPr>
              <a:t>Уз </a:t>
            </a:r>
            <a:r>
              <a:rPr lang="sr-Cyrl-RS" sz="2400" dirty="0">
                <a:latin typeface="Palatino Linotype" panose="02040502050505030304" pitchFamily="18" charset="0"/>
              </a:rPr>
              <a:t>то, недавно је показано да примена </a:t>
            </a:r>
            <a:r>
              <a:rPr lang="sr-Cyrl-CS" sz="2400" dirty="0">
                <a:latin typeface="Palatino Linotype" panose="02040502050505030304" pitchFamily="18" charset="0"/>
              </a:rPr>
              <a:t>IFNα може значајно ублажити клиничке знаке и сиптоме неуропатије, главне екстрагландуларне клиничке манифестације Сјогреново синдрома. </a:t>
            </a:r>
            <a:endParaRPr lang="sr-Cyrl-CS" sz="2400" dirty="0" smtClean="0">
              <a:latin typeface="Palatino Linotype" panose="0204050205050503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latin typeface="Palatino Linotype" panose="02040502050505030304" pitchFamily="18" charset="0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</a:pPr>
            <a:r>
              <a:rPr lang="sr-Cyrl-RS" sz="2400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Нежељени ефекти примене </a:t>
            </a:r>
            <a:r>
              <a:rPr lang="sr-Cyrl-CS" sz="2400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IFNα</a:t>
            </a:r>
            <a:r>
              <a:rPr lang="sr-Cyrl-RS" sz="2400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код оболелих од Сјогреновог синдрома нису уочени у клиничким студијама.</a:t>
            </a:r>
            <a:endParaRPr lang="en-US" sz="2400" dirty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32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Терапијска примена </a:t>
            </a:r>
            <a:r>
              <a:rPr lang="ru-RU" sz="3200" b="1" dirty="0">
                <a:latin typeface="Palatino Linotype" panose="02040502050505030304" pitchFamily="18" charset="0"/>
                <a:ea typeface="Calibri" panose="020F0502020204030204" pitchFamily="34" charset="0"/>
              </a:rPr>
              <a:t>IFN-alpha у лечењу Сјогреновог синдрома</a:t>
            </a:r>
            <a:endParaRPr lang="en-US" sz="3200" b="1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132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05469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sr-Cyrl-RS" sz="3200" b="1" dirty="0" smtClean="0">
                <a:latin typeface="Palatino Linotype" panose="02040502050505030304" pitchFamily="18" charset="0"/>
              </a:rPr>
              <a:t>Имуномодулаторни лекови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08" y="1252419"/>
            <a:ext cx="10515600" cy="671915"/>
          </a:xfrm>
        </p:spPr>
        <p:txBody>
          <a:bodyPr/>
          <a:lstStyle/>
          <a:p>
            <a:pPr marL="0" indent="0">
              <a:buNone/>
            </a:pPr>
            <a:r>
              <a:rPr lang="sr-Cyrl-RS" i="1" dirty="0" smtClean="0">
                <a:latin typeface="Palatino Linotype" panose="02040502050505030304" pitchFamily="18" charset="0"/>
              </a:rPr>
              <a:t>...Да се подсетимо</a:t>
            </a:r>
            <a:endParaRPr lang="en-US" i="1" dirty="0">
              <a:latin typeface="Palatino Linotype" panose="02040502050505030304" pitchFamily="18" charset="0"/>
            </a:endParaRPr>
          </a:p>
        </p:txBody>
      </p:sp>
      <p:pic>
        <p:nvPicPr>
          <p:cNvPr id="2054" name="Picture 6" descr="Image result for innate and adaptive immunit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583" y="2071284"/>
            <a:ext cx="7165986" cy="4478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70043" y="1924334"/>
            <a:ext cx="4053384" cy="304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latin typeface="Palatino Linotype" panose="02040502050505030304" pitchFamily="18" charset="0"/>
              </a:rPr>
              <a:t>Значај имунског система у:</a:t>
            </a:r>
          </a:p>
          <a:p>
            <a:endParaRPr lang="sr-Cyrl-RS" sz="2400" dirty="0" smtClean="0"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sr-Cyrl-RS" sz="2400" dirty="0" smtClean="0">
                <a:latin typeface="Palatino Linotype" panose="02040502050505030304" pitchFamily="18" charset="0"/>
              </a:rPr>
              <a:t>одбрани од микроорганизама</a:t>
            </a:r>
          </a:p>
          <a:p>
            <a:pPr marL="285750" indent="-285750">
              <a:buFontTx/>
              <a:buChar char="-"/>
            </a:pPr>
            <a:r>
              <a:rPr lang="sr-Cyrl-RS" sz="2400" dirty="0">
                <a:latin typeface="Palatino Linotype" panose="02040502050505030304" pitchFamily="18" charset="0"/>
              </a:rPr>
              <a:t>о</a:t>
            </a:r>
            <a:r>
              <a:rPr lang="sr-Cyrl-RS" sz="2400" dirty="0" smtClean="0">
                <a:latin typeface="Palatino Linotype" panose="02040502050505030304" pitchFamily="18" charset="0"/>
              </a:rPr>
              <a:t>дбацивању трансплантаната</a:t>
            </a:r>
          </a:p>
          <a:p>
            <a:pPr marL="285750" indent="-285750">
              <a:buFontTx/>
              <a:buChar char="-"/>
            </a:pPr>
            <a:r>
              <a:rPr lang="sr-Cyrl-RS" sz="2400" dirty="0">
                <a:latin typeface="Palatino Linotype" panose="02040502050505030304" pitchFamily="18" charset="0"/>
              </a:rPr>
              <a:t>е</a:t>
            </a:r>
            <a:r>
              <a:rPr lang="sr-Cyrl-RS" sz="2400" dirty="0" smtClean="0">
                <a:latin typeface="Palatino Linotype" panose="02040502050505030304" pitchFamily="18" charset="0"/>
              </a:rPr>
              <a:t>лиминисању малигно измењених ћелија 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205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51" y="1105469"/>
            <a:ext cx="10515600" cy="1325563"/>
          </a:xfrm>
        </p:spPr>
        <p:txBody>
          <a:bodyPr>
            <a:normAutofit/>
          </a:bodyPr>
          <a:lstStyle/>
          <a:p>
            <a:r>
              <a:rPr lang="sr-Cyrl-RS" sz="2800" i="1" dirty="0" smtClean="0">
                <a:latin typeface="Palatino Linotype" panose="02040502050505030304" pitchFamily="18" charset="0"/>
              </a:rPr>
              <a:t>...Да се подсетимо значаја </a:t>
            </a:r>
            <a:r>
              <a:rPr lang="en-US" sz="2800" i="1" dirty="0">
                <a:latin typeface="Palatino Linotype" panose="02040502050505030304" pitchFamily="18" charset="0"/>
              </a:rPr>
              <a:t>TGF-beta</a:t>
            </a:r>
            <a:r>
              <a:rPr lang="sr-Cyrl-RS" sz="2800" i="1" dirty="0" smtClean="0">
                <a:latin typeface="Palatino Linotype" panose="02040502050505030304" pitchFamily="18" charset="0"/>
              </a:rPr>
              <a:t> у патогенези склеродерме</a:t>
            </a:r>
            <a:endParaRPr lang="en-US" sz="2800" i="1" dirty="0"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sr-Cyrl-CS" sz="32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Анти-</a:t>
            </a:r>
            <a:r>
              <a:rPr lang="ru-RU" sz="32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TGF-beta терапија у лечењу</a:t>
            </a:r>
            <a:r>
              <a:rPr lang="sr-Cyrl-CS" sz="32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3200" b="1" dirty="0" smtClean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склеродерме</a:t>
            </a:r>
            <a:endParaRPr lang="en-US" sz="3200" b="1" dirty="0" smtClean="0"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3200" b="1" dirty="0" smtClean="0">
                <a:effectLst/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sr-Cyrl-RS" sz="3200" b="1" dirty="0" smtClean="0">
                <a:effectLst/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механизам-</a:t>
            </a:r>
            <a:endParaRPr lang="en-US" sz="28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2976" y="1939687"/>
            <a:ext cx="6557750" cy="4918313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131558" y="3284017"/>
            <a:ext cx="491320" cy="5049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97874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5594" y="1421983"/>
            <a:ext cx="9413016" cy="5436017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sr-Cyrl-CS" sz="32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Анти-</a:t>
            </a:r>
            <a:r>
              <a:rPr lang="ru-RU" sz="32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TGF-beta терапија у лечењу</a:t>
            </a:r>
            <a:r>
              <a:rPr lang="sr-Cyrl-CS" sz="32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3200" b="1" dirty="0" smtClean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склеродерме</a:t>
            </a:r>
            <a:endParaRPr lang="en-US" sz="3200" b="1" dirty="0" smtClean="0"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3200" b="1" dirty="0" smtClean="0">
                <a:effectLst/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sr-Cyrl-RS" sz="3200" b="1" dirty="0" smtClean="0">
                <a:effectLst/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механизам-</a:t>
            </a:r>
            <a:endParaRPr lang="en-US" sz="28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7105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672" y="1637731"/>
            <a:ext cx="10876128" cy="5076968"/>
          </a:xfrm>
        </p:spPr>
        <p:txBody>
          <a:bodyPr>
            <a:normAutofit fontScale="77500" lnSpcReduction="20000"/>
          </a:bodyPr>
          <a:lstStyle/>
          <a:p>
            <a:r>
              <a:rPr lang="sr-Cyrl-RS" dirty="0">
                <a:latin typeface="Palatino Linotype" panose="02040502050505030304" pitchFamily="18" charset="0"/>
              </a:rPr>
              <a:t>К</a:t>
            </a:r>
            <a:r>
              <a:rPr lang="sr-Cyrl-RS" dirty="0" smtClean="0">
                <a:latin typeface="Palatino Linotype" panose="02040502050505030304" pitchFamily="18" charset="0"/>
              </a:rPr>
              <a:t>линичке </a:t>
            </a:r>
            <a:r>
              <a:rPr lang="sr-Cyrl-RS" dirty="0">
                <a:latin typeface="Palatino Linotype" panose="02040502050505030304" pitchFamily="18" charset="0"/>
              </a:rPr>
              <a:t>студије које су испитовале ефекте анти-</a:t>
            </a:r>
            <a:r>
              <a:rPr lang="en-US" dirty="0">
                <a:latin typeface="Palatino Linotype" panose="02040502050505030304" pitchFamily="18" charset="0"/>
              </a:rPr>
              <a:t>TGF-ß </a:t>
            </a:r>
            <a:r>
              <a:rPr lang="sr-Cyrl-RS" dirty="0">
                <a:latin typeface="Palatino Linotype" panose="02040502050505030304" pitchFamily="18" charset="0"/>
              </a:rPr>
              <a:t>моноклонских антитела нису потврдили налаз добијен у анималним моделима. 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sr-Cyrl-RS" dirty="0" smtClean="0">
              <a:latin typeface="Palatino Linotype" panose="02040502050505030304" pitchFamily="18" charset="0"/>
            </a:endParaRPr>
          </a:p>
          <a:p>
            <a:r>
              <a:rPr lang="sr-Cyrl-RS" dirty="0" smtClean="0">
                <a:latin typeface="Palatino Linotype" panose="02040502050505030304" pitchFamily="18" charset="0"/>
              </a:rPr>
              <a:t>Коришћени </a:t>
            </a:r>
            <a:r>
              <a:rPr lang="sr-Cyrl-RS" dirty="0">
                <a:latin typeface="Palatino Linotype" panose="02040502050505030304" pitchFamily="18" charset="0"/>
              </a:rPr>
              <a:t>су анти- </a:t>
            </a:r>
            <a:r>
              <a:rPr lang="en-US" dirty="0">
                <a:latin typeface="Palatino Linotype" panose="02040502050505030304" pitchFamily="18" charset="0"/>
              </a:rPr>
              <a:t>TGF-ß </a:t>
            </a:r>
            <a:r>
              <a:rPr lang="sr-Cyrl-RS" dirty="0">
                <a:latin typeface="Palatino Linotype" panose="02040502050505030304" pitchFamily="18" charset="0"/>
              </a:rPr>
              <a:t>антитела металимумаб и лерделимумаб, без било каквог значајног ефекта</a:t>
            </a:r>
            <a:r>
              <a:rPr lang="sr-Cyrl-RS" dirty="0" smtClean="0">
                <a:latin typeface="Palatino Linotype" panose="02040502050505030304" pitchFamily="18" charset="0"/>
              </a:rPr>
              <a:t>.</a:t>
            </a:r>
          </a:p>
          <a:p>
            <a:pPr marL="0" indent="0">
              <a:buNone/>
            </a:pPr>
            <a:r>
              <a:rPr lang="sr-Cyrl-RS" dirty="0" smtClean="0">
                <a:latin typeface="Palatino Linotype" panose="02040502050505030304" pitchFamily="18" charset="0"/>
              </a:rPr>
              <a:t> </a:t>
            </a:r>
          </a:p>
          <a:p>
            <a:r>
              <a:rPr lang="sr-Cyrl-RS" dirty="0" smtClean="0">
                <a:latin typeface="Palatino Linotype" panose="02040502050505030304" pitchFamily="18" charset="0"/>
              </a:rPr>
              <a:t>Панспецифично </a:t>
            </a:r>
            <a:r>
              <a:rPr lang="sr-Cyrl-RS" dirty="0">
                <a:latin typeface="Palatino Linotype" panose="02040502050505030304" pitchFamily="18" charset="0"/>
              </a:rPr>
              <a:t>моноклонско анти-</a:t>
            </a:r>
            <a:r>
              <a:rPr lang="en-US" dirty="0">
                <a:latin typeface="Palatino Linotype" panose="02040502050505030304" pitchFamily="18" charset="0"/>
              </a:rPr>
              <a:t>TGF-ß  </a:t>
            </a:r>
            <a:r>
              <a:rPr lang="sr-Cyrl-RS" dirty="0">
                <a:latin typeface="Palatino Linotype" panose="02040502050505030304" pitchFamily="18" charset="0"/>
              </a:rPr>
              <a:t>антитело које инхибира све 3 изоформе овог цитокина се испитује у клиничкој студији за лечење интерстицијалне фиброзе плућа</a:t>
            </a:r>
            <a:r>
              <a:rPr lang="sr-Cyrl-RS" dirty="0" smtClean="0">
                <a:latin typeface="Palatino Linotype" panose="02040502050505030304" pitchFamily="18" charset="0"/>
              </a:rPr>
              <a:t>.</a:t>
            </a:r>
          </a:p>
          <a:p>
            <a:pPr marL="0" indent="0">
              <a:buNone/>
            </a:pPr>
            <a:endParaRPr lang="sr-Cyrl-R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И</a:t>
            </a:r>
            <a:r>
              <a:rPr lang="sr-Cyrl-RS" dirty="0" smtClean="0">
                <a:latin typeface="Palatino Linotype" panose="02040502050505030304" pitchFamily="18" charset="0"/>
              </a:rPr>
              <a:t>нхибиција </a:t>
            </a:r>
            <a:r>
              <a:rPr lang="sr-Cyrl-RS" dirty="0">
                <a:latin typeface="Palatino Linotype" panose="02040502050505030304" pitchFamily="18" charset="0"/>
              </a:rPr>
              <a:t>овог цитокина резултира озбиљним поремећајима у имунском одговору на патогене, хиперплазијом епитела и поремећајем у зарастању рана</a:t>
            </a:r>
            <a:r>
              <a:rPr lang="sr-Cyrl-RS" dirty="0" smtClean="0">
                <a:latin typeface="Palatino Linotype" panose="02040502050505030304" pitchFamily="18" charset="0"/>
              </a:rPr>
              <a:t>.</a:t>
            </a:r>
          </a:p>
          <a:p>
            <a:pPr marL="0" indent="0">
              <a:buNone/>
            </a:pPr>
            <a:r>
              <a:rPr lang="sr-Cyrl-RS" dirty="0" smtClean="0">
                <a:latin typeface="Palatino Linotype" panose="02040502050505030304" pitchFamily="18" charset="0"/>
              </a:rPr>
              <a:t> </a:t>
            </a:r>
          </a:p>
          <a:p>
            <a:r>
              <a:rPr lang="sr-Cyrl-RS" dirty="0">
                <a:latin typeface="Palatino Linotype" panose="02040502050505030304" pitchFamily="18" charset="0"/>
              </a:rPr>
              <a:t>Н</a:t>
            </a:r>
            <a:r>
              <a:rPr lang="sr-Cyrl-RS" dirty="0" smtClean="0">
                <a:latin typeface="Palatino Linotype" panose="02040502050505030304" pitchFamily="18" charset="0"/>
              </a:rPr>
              <a:t>еопходна </a:t>
            </a:r>
            <a:r>
              <a:rPr lang="sr-Cyrl-RS" dirty="0">
                <a:latin typeface="Palatino Linotype" panose="02040502050505030304" pitchFamily="18" charset="0"/>
              </a:rPr>
              <a:t>су даља детаљна испитивања пре него што овај терапијски приступ буде одобрен у рутинској клиничкој пракси. </a:t>
            </a:r>
          </a:p>
          <a:p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sr-Cyrl-CS" sz="3200" b="1" dirty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Анти-</a:t>
            </a:r>
            <a:r>
              <a:rPr lang="ru-RU" sz="3200" b="1" dirty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TGF-beta терапија у лечењу</a:t>
            </a:r>
            <a:r>
              <a:rPr lang="sr-Cyrl-CS" sz="3200" b="1" dirty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sr-Cyrl-CS" sz="3200" b="1" dirty="0" smtClean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склеродерме</a:t>
            </a:r>
            <a:endParaRPr lang="en-US" sz="3200" b="1" dirty="0" smtClean="0">
              <a:latin typeface="Palatino Linotype" panose="02040502050505030304" pitchFamily="18" charset="0"/>
              <a:ea typeface="SimHei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3200" b="1" dirty="0" smtClean="0">
                <a:effectLst/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sr-Cyrl-RS" sz="3200" b="1" dirty="0" smtClean="0">
                <a:effectLst/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резултати клиничких студија-</a:t>
            </a:r>
            <a:endParaRPr lang="en-US" sz="2800" dirty="0">
              <a:effectLst/>
              <a:latin typeface="Palatino Linotype" panose="02040502050505030304" pitchFamily="18" charset="0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97745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6644" y="1347953"/>
            <a:ext cx="6300362" cy="5414512"/>
          </a:xfrm>
        </p:spPr>
        <p:txBody>
          <a:bodyPr>
            <a:noAutofit/>
          </a:bodyPr>
          <a:lstStyle/>
          <a:p>
            <a:r>
              <a:rPr lang="sr-Cyrl-RS" sz="1800" dirty="0">
                <a:latin typeface="Palatino Linotype" panose="02040502050505030304" pitchFamily="18" charset="0"/>
              </a:rPr>
              <a:t>Већина пацијената примало је </a:t>
            </a:r>
            <a:r>
              <a:rPr lang="en-US" sz="1800" dirty="0" smtClean="0">
                <a:latin typeface="Palatino Linotype" panose="02040502050505030304" pitchFamily="18" charset="0"/>
              </a:rPr>
              <a:t>IFN-</a:t>
            </a:r>
            <a:r>
              <a:rPr lang="el-GR" sz="1800" dirty="0">
                <a:latin typeface="Palatino Linotype" panose="02040502050505030304" pitchFamily="18" charset="0"/>
              </a:rPr>
              <a:t>α</a:t>
            </a:r>
            <a:r>
              <a:rPr lang="en-US" sz="1800" dirty="0" smtClean="0">
                <a:latin typeface="Palatino Linotype" panose="02040502050505030304" pitchFamily="18" charset="0"/>
              </a:rPr>
              <a:t>2a</a:t>
            </a:r>
            <a:r>
              <a:rPr lang="en-US" sz="1800" dirty="0">
                <a:latin typeface="Palatino Linotype" panose="02040502050505030304" pitchFamily="18" charset="0"/>
              </a:rPr>
              <a:t>, </a:t>
            </a:r>
            <a:r>
              <a:rPr lang="sr-Cyrl-RS" sz="1800" dirty="0">
                <a:latin typeface="Palatino Linotype" panose="02040502050505030304" pitchFamily="18" charset="0"/>
              </a:rPr>
              <a:t>док је око трећина њих била лечена применом </a:t>
            </a:r>
            <a:r>
              <a:rPr lang="en-US" sz="1800" dirty="0" smtClean="0">
                <a:latin typeface="Palatino Linotype" panose="02040502050505030304" pitchFamily="18" charset="0"/>
              </a:rPr>
              <a:t>IFN-</a:t>
            </a:r>
            <a:r>
              <a:rPr lang="el-GR" sz="1800" dirty="0">
                <a:latin typeface="Palatino Linotype" panose="02040502050505030304" pitchFamily="18" charset="0"/>
              </a:rPr>
              <a:t>α</a:t>
            </a:r>
            <a:r>
              <a:rPr lang="en-US" sz="1800" dirty="0" smtClean="0">
                <a:latin typeface="Palatino Linotype" panose="02040502050505030304" pitchFamily="18" charset="0"/>
              </a:rPr>
              <a:t>2b</a:t>
            </a:r>
            <a:r>
              <a:rPr lang="en-US" sz="1800" dirty="0">
                <a:latin typeface="Palatino Linotype" panose="02040502050505030304" pitchFamily="18" charset="0"/>
              </a:rPr>
              <a:t>. </a:t>
            </a:r>
            <a:endParaRPr lang="en-US" sz="1800" dirty="0" smtClean="0">
              <a:latin typeface="Palatino Linotype" panose="02040502050505030304" pitchFamily="18" charset="0"/>
            </a:endParaRPr>
          </a:p>
          <a:p>
            <a:r>
              <a:rPr lang="sr-Cyrl-RS" sz="1800" dirty="0" smtClean="0">
                <a:latin typeface="Palatino Linotype" panose="02040502050505030304" pitchFamily="18" charset="0"/>
              </a:rPr>
              <a:t>Дужи </a:t>
            </a:r>
            <a:r>
              <a:rPr lang="sr-Cyrl-RS" sz="1800" dirty="0">
                <a:latin typeface="Palatino Linotype" panose="02040502050505030304" pitchFamily="18" charset="0"/>
              </a:rPr>
              <a:t>периоди ремисије и смањена улесталост релапса болести забележени су код готово свих пацијената који су примали </a:t>
            </a:r>
            <a:r>
              <a:rPr lang="en-US" sz="1800" dirty="0">
                <a:latin typeface="Palatino Linotype" panose="02040502050505030304" pitchFamily="18" charset="0"/>
              </a:rPr>
              <a:t>IFN</a:t>
            </a:r>
            <a:r>
              <a:rPr lang="el-GR" sz="1800" dirty="0" smtClean="0">
                <a:latin typeface="Palatino Linotype" panose="02040502050505030304" pitchFamily="18" charset="0"/>
              </a:rPr>
              <a:t>α</a:t>
            </a:r>
            <a:r>
              <a:rPr lang="en-US" sz="1800" dirty="0" smtClean="0">
                <a:latin typeface="Palatino Linotype" panose="02040502050505030304" pitchFamily="18" charset="0"/>
              </a:rPr>
              <a:t>2a</a:t>
            </a:r>
            <a:r>
              <a:rPr lang="el-GR" sz="1800" dirty="0" smtClean="0">
                <a:latin typeface="Palatino Linotype" panose="02040502050505030304" pitchFamily="18" charset="0"/>
              </a:rPr>
              <a:t>. </a:t>
            </a:r>
            <a:endParaRPr lang="en-US" sz="1800" dirty="0" smtClean="0">
              <a:latin typeface="Palatino Linotype" panose="02040502050505030304" pitchFamily="18" charset="0"/>
            </a:endParaRPr>
          </a:p>
          <a:p>
            <a:r>
              <a:rPr lang="sr-Cyrl-RS" sz="1800" dirty="0" smtClean="0">
                <a:latin typeface="Palatino Linotype" panose="02040502050505030304" pitchFamily="18" charset="0"/>
              </a:rPr>
              <a:t>Повољан </a:t>
            </a:r>
            <a:r>
              <a:rPr lang="sr-Cyrl-RS" sz="1800" dirty="0">
                <a:latin typeface="Palatino Linotype" panose="02040502050505030304" pitchFamily="18" charset="0"/>
              </a:rPr>
              <a:t>терапијски ефекат уочен је код више од 80% пацијената чији су главни симптоми биле мукокутане лезије, док је успешност терапије забележен код више од 95% оних који су имали артитис или увеитис. </a:t>
            </a:r>
            <a:endParaRPr lang="en-US" sz="1800" dirty="0" smtClean="0">
              <a:latin typeface="Palatino Linotype" panose="02040502050505030304" pitchFamily="18" charset="0"/>
            </a:endParaRPr>
          </a:p>
          <a:p>
            <a:r>
              <a:rPr lang="sr-Cyrl-RS" sz="1800" dirty="0" smtClean="0">
                <a:latin typeface="Palatino Linotype" panose="02040502050505030304" pitchFamily="18" charset="0"/>
              </a:rPr>
              <a:t>Бољи </a:t>
            </a:r>
            <a:r>
              <a:rPr lang="sr-Cyrl-RS" sz="1800" dirty="0">
                <a:latin typeface="Palatino Linotype" panose="02040502050505030304" pitchFamily="18" charset="0"/>
              </a:rPr>
              <a:t>ефекат уочен је код примене високих доза </a:t>
            </a:r>
            <a:r>
              <a:rPr lang="en-US" sz="1800" dirty="0">
                <a:latin typeface="Palatino Linotype" panose="02040502050505030304" pitchFamily="18" charset="0"/>
              </a:rPr>
              <a:t>IFN-alpha2a, </a:t>
            </a:r>
            <a:r>
              <a:rPr lang="sr-Cyrl-RS" sz="1800" dirty="0">
                <a:latin typeface="Palatino Linotype" panose="02040502050505030304" pitchFamily="18" charset="0"/>
              </a:rPr>
              <a:t>који је био знатно ефикаснији у односу на  </a:t>
            </a:r>
            <a:r>
              <a:rPr lang="en-US" sz="1800" dirty="0">
                <a:latin typeface="Palatino Linotype" panose="02040502050505030304" pitchFamily="18" charset="0"/>
              </a:rPr>
              <a:t>IFN-alpha2b. </a:t>
            </a:r>
            <a:endParaRPr lang="en-US" sz="1800" dirty="0" smtClean="0">
              <a:latin typeface="Palatino Linotype" panose="02040502050505030304" pitchFamily="18" charset="0"/>
            </a:endParaRPr>
          </a:p>
          <a:p>
            <a:r>
              <a:rPr lang="sr-Cyrl-RS" sz="1800" dirty="0" smtClean="0">
                <a:latin typeface="Palatino Linotype" panose="02040502050505030304" pitchFamily="18" charset="0"/>
              </a:rPr>
              <a:t>Код </a:t>
            </a:r>
            <a:r>
              <a:rPr lang="sr-Cyrl-RS" sz="1800" dirty="0">
                <a:latin typeface="Palatino Linotype" panose="02040502050505030304" pitchFamily="18" charset="0"/>
              </a:rPr>
              <a:t>значајног броја пацијената уочена је комплетна ремисија болести. </a:t>
            </a:r>
            <a:endParaRPr lang="en-US" sz="1800" dirty="0" smtClean="0">
              <a:latin typeface="Palatino Linotype" panose="02040502050505030304" pitchFamily="18" charset="0"/>
            </a:endParaRPr>
          </a:p>
          <a:p>
            <a:r>
              <a:rPr lang="sr-Cyrl-RS" sz="1800" dirty="0" smtClean="0">
                <a:latin typeface="Palatino Linotype" panose="02040502050505030304" pitchFamily="18" charset="0"/>
              </a:rPr>
              <a:t>Нежељени </a:t>
            </a:r>
            <a:r>
              <a:rPr lang="sr-Cyrl-RS" sz="1800" dirty="0">
                <a:latin typeface="Palatino Linotype" panose="02040502050505030304" pitchFamily="18" charset="0"/>
              </a:rPr>
              <a:t>ефекти су се јављали зависно од примењене дозе и манифестовали су се умором, малаксалошћу, и другим симптомима који су налик онима који се срећу код оболелих од хепатитиса </a:t>
            </a:r>
            <a:r>
              <a:rPr lang="sr-Cyrl-RS" sz="1800" dirty="0" smtClean="0">
                <a:latin typeface="Palatino Linotype" panose="02040502050505030304" pitchFamily="18" charset="0"/>
              </a:rPr>
              <a:t>Ц</a:t>
            </a:r>
            <a:r>
              <a:rPr lang="en-US" sz="1800" dirty="0" smtClean="0">
                <a:latin typeface="Palatino Linotype" panose="02040502050505030304" pitchFamily="18" charset="0"/>
              </a:rPr>
              <a:t>.</a:t>
            </a:r>
            <a:endParaRPr lang="en-US" sz="1800" dirty="0"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3200" b="1" dirty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Примена IFN-alpha у лечењу Бехчетове </a:t>
            </a:r>
            <a:r>
              <a:rPr lang="ru-RU" sz="3200" b="1" dirty="0" smtClean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болести</a:t>
            </a:r>
            <a:endParaRPr lang="en-US" sz="2800" dirty="0">
              <a:effectLst/>
              <a:latin typeface="Palatino Linotype" panose="02040502050505030304" pitchFamily="18" charset="0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22" y="2134405"/>
            <a:ext cx="5361358" cy="356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35129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Palatino Linotype" panose="02040502050505030304" pitchFamily="18" charset="0"/>
              </a:rPr>
              <a:t>Модулација цитокина као нов терапијски приступ у лечењу алергијских болести </a:t>
            </a:r>
            <a:endParaRPr lang="en-US" sz="3600" b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585" y="1634556"/>
            <a:ext cx="10515600" cy="4351338"/>
          </a:xfrm>
        </p:spPr>
        <p:txBody>
          <a:bodyPr>
            <a:normAutofit/>
          </a:bodyPr>
          <a:lstStyle/>
          <a:p>
            <a:r>
              <a:rPr lang="sr-Cyrl-RS" sz="2400" dirty="0">
                <a:latin typeface="Palatino Linotype" panose="02040502050505030304" pitchFamily="18" charset="0"/>
              </a:rPr>
              <a:t>Због чињенице да цитокини имају важну улогу у имунопатогенези алергијских болести, бројне студије испитују могућност њихове модулације као нов терапијски приступ у лечењу алергијских болести. 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2923" y="3009260"/>
            <a:ext cx="6519589" cy="351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25405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4360"/>
            <a:ext cx="10515600" cy="590029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/>
              <a:t>…</a:t>
            </a:r>
            <a:r>
              <a:rPr lang="sr-Cyrl-RS" i="1" dirty="0" smtClean="0">
                <a:latin typeface="Palatino Linotype" panose="02040502050505030304" pitchFamily="18" charset="0"/>
              </a:rPr>
              <a:t>Да се подсетимо патогенезе астме</a:t>
            </a:r>
            <a:endParaRPr lang="en-US" i="1" dirty="0"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3200" b="1" dirty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Модулација IL-4, IL-5 и IL-13 као нов терапијски приступ у лечењу астме</a:t>
            </a:r>
            <a:endParaRPr lang="en-US" sz="2800" dirty="0">
              <a:effectLst/>
              <a:latin typeface="Palatino Linotype" panose="02040502050505030304" pitchFamily="18" charset="0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8107" y="1804389"/>
            <a:ext cx="7356144" cy="505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45715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20" y="1105469"/>
            <a:ext cx="5985680" cy="5564638"/>
          </a:xfrm>
        </p:spPr>
        <p:txBody>
          <a:bodyPr>
            <a:normAutofit fontScale="25000" lnSpcReduction="20000"/>
          </a:bodyPr>
          <a:lstStyle/>
          <a:p>
            <a:r>
              <a:rPr lang="sr-Cyrl-RS" sz="8000" b="1" dirty="0">
                <a:latin typeface="Palatino Linotype" panose="02040502050505030304" pitchFamily="18" charset="0"/>
                <a:ea typeface="Times New Roman" panose="02020603050405020304" pitchFamily="18" charset="0"/>
              </a:rPr>
              <a:t>Реслизумаб (анти-</a:t>
            </a:r>
            <a:r>
              <a:rPr lang="en-US" sz="8000" b="1" dirty="0">
                <a:latin typeface="Palatino Linotype" panose="02040502050505030304" pitchFamily="18" charset="0"/>
                <a:ea typeface="Times New Roman" panose="02020603050405020304" pitchFamily="18" charset="0"/>
              </a:rPr>
              <a:t>IL-5</a:t>
            </a:r>
            <a:r>
              <a:rPr lang="sr-Cyrl-RS" sz="8000" b="1" dirty="0">
                <a:latin typeface="Palatino Linotype" panose="02040502050505030304" pitchFamily="18" charset="0"/>
                <a:ea typeface="Times New Roman" panose="02020603050405020304" pitchFamily="18" charset="0"/>
              </a:rPr>
              <a:t> антитело</a:t>
            </a:r>
            <a:r>
              <a:rPr lang="en-US" sz="8000" b="1" dirty="0">
                <a:latin typeface="Palatino Linotype" panose="02040502050505030304" pitchFamily="18" charset="0"/>
                <a:ea typeface="Times New Roman" panose="02020603050405020304" pitchFamily="18" charset="0"/>
              </a:rPr>
              <a:t>) </a:t>
            </a:r>
            <a:endParaRPr lang="en-US" sz="8000" b="1" dirty="0" smtClean="0">
              <a:latin typeface="Palatino Linotype" panose="0204050205050503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8000" dirty="0" smtClean="0">
                <a:latin typeface="Palatino Linotype" panose="02040502050505030304" pitchFamily="18" charset="0"/>
              </a:rPr>
              <a:t>- </a:t>
            </a:r>
            <a:r>
              <a:rPr lang="sr-Cyrl-RS" sz="8000" dirty="0" smtClean="0">
                <a:latin typeface="Palatino Linotype" panose="02040502050505030304" pitchFamily="18" charset="0"/>
              </a:rPr>
              <a:t>Опречни </a:t>
            </a:r>
            <a:r>
              <a:rPr lang="sr-Cyrl-RS" sz="8000" dirty="0">
                <a:latin typeface="Palatino Linotype" panose="02040502050505030304" pitchFamily="18" charset="0"/>
              </a:rPr>
              <a:t>резултати су добијени у три клиничке студије. </a:t>
            </a:r>
            <a:endParaRPr lang="en-US" sz="8000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sz="8000" dirty="0" smtClean="0">
                <a:latin typeface="Palatino Linotype" panose="02040502050505030304" pitchFamily="18" charset="0"/>
              </a:rPr>
              <a:t>У </a:t>
            </a:r>
            <a:r>
              <a:rPr lang="sr-Cyrl-RS" sz="8000" dirty="0">
                <a:latin typeface="Palatino Linotype" panose="02040502050505030304" pitchFamily="18" charset="0"/>
              </a:rPr>
              <a:t>првој студији,  примена Реслизумаба резултирала је значајним смањењем еозинофила у спутуму, без било каквог утицаја на симптоме астме и без утицаја на егзацербацију болести. </a:t>
            </a:r>
            <a:endParaRPr lang="en-US" sz="8000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sz="8000" dirty="0" smtClean="0">
                <a:latin typeface="Palatino Linotype" panose="02040502050505030304" pitchFamily="18" charset="0"/>
              </a:rPr>
              <a:t>У </a:t>
            </a:r>
            <a:r>
              <a:rPr lang="sr-Cyrl-RS" sz="8000" dirty="0">
                <a:latin typeface="Palatino Linotype" panose="02040502050505030304" pitchFamily="18" charset="0"/>
              </a:rPr>
              <a:t>другој студији, Реслизумаб је имао повољан терапијски ефекат праћен значајним побољшањем </a:t>
            </a:r>
            <a:r>
              <a:rPr lang="en-US" sz="8000" dirty="0">
                <a:latin typeface="Palatino Linotype" panose="02040502050505030304" pitchFamily="18" charset="0"/>
              </a:rPr>
              <a:t>FEV1 </a:t>
            </a:r>
            <a:r>
              <a:rPr lang="sr-Cyrl-RS" sz="8000" dirty="0">
                <a:latin typeface="Palatino Linotype" panose="02040502050505030304" pitchFamily="18" charset="0"/>
              </a:rPr>
              <a:t>и значајним смањењем егзацербације болести код пацијената који су примали овај лек у односу на оне који су примали плацебо. </a:t>
            </a:r>
            <a:endParaRPr lang="en-US" sz="8000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sz="8000" dirty="0" smtClean="0">
                <a:latin typeface="Palatino Linotype" panose="02040502050505030304" pitchFamily="18" charset="0"/>
              </a:rPr>
              <a:t>У </a:t>
            </a:r>
            <a:r>
              <a:rPr lang="sr-Cyrl-RS" sz="8000" dirty="0">
                <a:latin typeface="Palatino Linotype" panose="02040502050505030304" pitchFamily="18" charset="0"/>
              </a:rPr>
              <a:t>трећој студији, забележен је пад еозинофила у серуму и побошљање клиничке слике код пацијената који су примали </a:t>
            </a:r>
            <a:r>
              <a:rPr lang="sr-Cyrl-RS" sz="8000" dirty="0" smtClean="0">
                <a:latin typeface="Palatino Linotype" panose="02040502050505030304" pitchFamily="18" charset="0"/>
              </a:rPr>
              <a:t>Реслизумаб.</a:t>
            </a:r>
            <a:endParaRPr lang="en-US" sz="8000" dirty="0" smtClean="0">
              <a:latin typeface="Palatino Linotype" panose="02040502050505030304" pitchFamily="18" charset="0"/>
            </a:endParaRPr>
          </a:p>
          <a:p>
            <a:r>
              <a:rPr lang="sr-Cyrl-RS" sz="8000" b="1" dirty="0">
                <a:latin typeface="Palatino Linotype" panose="02040502050505030304" pitchFamily="18" charset="0"/>
              </a:rPr>
              <a:t>Бенрализумаб </a:t>
            </a:r>
            <a:r>
              <a:rPr lang="en-US" sz="8000" b="1" dirty="0" smtClean="0">
                <a:latin typeface="Palatino Linotype" panose="02040502050505030304" pitchFamily="18" charset="0"/>
              </a:rPr>
              <a:t>(</a:t>
            </a:r>
            <a:r>
              <a:rPr lang="sr-Cyrl-RS" sz="8000" b="1" dirty="0" smtClean="0">
                <a:latin typeface="Palatino Linotype" panose="02040502050505030304" pitchFamily="18" charset="0"/>
              </a:rPr>
              <a:t>анти-IL-5Rα)</a:t>
            </a:r>
          </a:p>
          <a:p>
            <a:pPr marL="0" indent="0">
              <a:buNone/>
            </a:pPr>
            <a:r>
              <a:rPr lang="sr-Cyrl-RS" sz="8000" dirty="0" smtClean="0">
                <a:latin typeface="Palatino Linotype" panose="02040502050505030304" pitchFamily="18" charset="0"/>
              </a:rPr>
              <a:t>- Високе </a:t>
            </a:r>
            <a:r>
              <a:rPr lang="sr-Cyrl-RS" sz="8000" dirty="0">
                <a:latin typeface="Palatino Linotype" panose="02040502050505030304" pitchFamily="18" charset="0"/>
              </a:rPr>
              <a:t>дозе Бенрализумаба значајно су смањиле учесталост угзацербација и побољшале симптоме и клиничке знаке астме,  као и параметре функције плућа и квалитет живота ових пацијената.</a:t>
            </a:r>
            <a:endParaRPr lang="en-US" sz="80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dirty="0" smtClean="0">
                <a:latin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3200" b="1" dirty="0" smtClean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Модулација </a:t>
            </a:r>
            <a:r>
              <a:rPr lang="ru-RU" sz="3200" b="1" dirty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IL-5 </a:t>
            </a:r>
            <a:r>
              <a:rPr lang="ru-RU" sz="3200" b="1" dirty="0" smtClean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као </a:t>
            </a:r>
            <a:r>
              <a:rPr lang="ru-RU" sz="3200" b="1" dirty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нов терапијски приступ у лечењу астме</a:t>
            </a:r>
            <a:endParaRPr lang="en-US" sz="2800" dirty="0">
              <a:effectLst/>
              <a:latin typeface="Palatino Linotype" panose="02040502050505030304" pitchFamily="18" charset="0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1302" y="1222035"/>
            <a:ext cx="4962880" cy="56359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64824" y="5773002"/>
            <a:ext cx="5199797" cy="1084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923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7010"/>
            <a:ext cx="7383439" cy="5550989"/>
          </a:xfrm>
        </p:spPr>
        <p:txBody>
          <a:bodyPr>
            <a:normAutofit fontScale="85000" lnSpcReduction="20000"/>
          </a:bodyPr>
          <a:lstStyle/>
          <a:p>
            <a:r>
              <a:rPr lang="sr-Cyrl-RS" b="1" dirty="0">
                <a:latin typeface="Palatino Linotype" panose="02040502050505030304" pitchFamily="18" charset="0"/>
              </a:rPr>
              <a:t>Тралокинумаб </a:t>
            </a:r>
            <a:r>
              <a:rPr lang="sr-Cyrl-RS" b="1" dirty="0" smtClean="0">
                <a:latin typeface="Palatino Linotype" panose="02040502050505030304" pitchFamily="18" charset="0"/>
              </a:rPr>
              <a:t>(анти-</a:t>
            </a:r>
            <a:r>
              <a:rPr lang="en-US" b="1" dirty="0">
                <a:latin typeface="Palatino Linotype" panose="02040502050505030304" pitchFamily="18" charset="0"/>
              </a:rPr>
              <a:t>IL-13 </a:t>
            </a:r>
            <a:r>
              <a:rPr lang="sr-Cyrl-RS" b="1" dirty="0" smtClean="0">
                <a:latin typeface="Palatino Linotype" panose="02040502050505030304" pitchFamily="18" charset="0"/>
              </a:rPr>
              <a:t>антитело)</a:t>
            </a:r>
          </a:p>
          <a:p>
            <a:pPr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Резултати </a:t>
            </a:r>
            <a:r>
              <a:rPr lang="sr-Cyrl-RS" dirty="0">
                <a:latin typeface="Palatino Linotype" panose="02040502050505030304" pitchFamily="18" charset="0"/>
              </a:rPr>
              <a:t>добијени у клиничкој студији која је обухватала 194 пацијената показали су да примена овог антитела значајно побољшава параметре плућне </a:t>
            </a:r>
            <a:r>
              <a:rPr lang="sr-Cyrl-RS" dirty="0" smtClean="0">
                <a:latin typeface="Palatino Linotype" panose="02040502050505030304" pitchFamily="18" charset="0"/>
              </a:rPr>
              <a:t>функције </a:t>
            </a:r>
            <a:r>
              <a:rPr lang="sr-Cyrl-RS" dirty="0">
                <a:latin typeface="Palatino Linotype" panose="02040502050505030304" pitchFamily="18" charset="0"/>
              </a:rPr>
              <a:t>код пацијената са средње тешком и тешком астмом. 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r>
              <a:rPr lang="sr-Cyrl-RS" b="1" dirty="0" smtClean="0">
                <a:latin typeface="Palatino Linotype" panose="02040502050505030304" pitchFamily="18" charset="0"/>
              </a:rPr>
              <a:t>Лебрикизумаба (анти-</a:t>
            </a:r>
            <a:r>
              <a:rPr lang="en-US" b="1" dirty="0">
                <a:latin typeface="Palatino Linotype" panose="02040502050505030304" pitchFamily="18" charset="0"/>
              </a:rPr>
              <a:t>IL-13 </a:t>
            </a:r>
            <a:r>
              <a:rPr lang="sr-Cyrl-RS" b="1" dirty="0" smtClean="0">
                <a:latin typeface="Palatino Linotype" panose="02040502050505030304" pitchFamily="18" charset="0"/>
              </a:rPr>
              <a:t>антитело) </a:t>
            </a:r>
          </a:p>
          <a:p>
            <a:pPr>
              <a:buFontTx/>
              <a:buChar char="-"/>
            </a:pPr>
            <a:r>
              <a:rPr lang="sr-Cyrl-RS" dirty="0">
                <a:latin typeface="Palatino Linotype" panose="02040502050505030304" pitchFamily="18" charset="0"/>
              </a:rPr>
              <a:t>З</a:t>
            </a:r>
            <a:r>
              <a:rPr lang="sr-Cyrl-RS" dirty="0" smtClean="0">
                <a:latin typeface="Palatino Linotype" panose="02040502050505030304" pitchFamily="18" charset="0"/>
              </a:rPr>
              <a:t>начајно побољшало </a:t>
            </a:r>
            <a:r>
              <a:rPr lang="sr-Cyrl-RS" dirty="0">
                <a:latin typeface="Palatino Linotype" panose="02040502050505030304" pitchFamily="18" charset="0"/>
              </a:rPr>
              <a:t>функцију плућа код пацијената са тешким обликом астме који су неадекватно одговарали на стандардну терапију и који су имали висок ниво периостина у серуму. </a:t>
            </a:r>
          </a:p>
          <a:p>
            <a:pPr>
              <a:buFontTx/>
              <a:buChar char="-"/>
            </a:pPr>
            <a:r>
              <a:rPr lang="sr-Cyrl-RS" dirty="0" smtClean="0">
                <a:latin typeface="Palatino Linotype" panose="02040502050505030304" pitchFamily="18" charset="0"/>
              </a:rPr>
              <a:t>Ипак</a:t>
            </a:r>
            <a:r>
              <a:rPr lang="sr-Cyrl-RS" dirty="0">
                <a:latin typeface="Palatino Linotype" panose="02040502050505030304" pitchFamily="18" charset="0"/>
              </a:rPr>
              <a:t>, студија која је упоређивала ефекте кортикостероида и Лебрикузимаба утврдила је да није постојала статистички значајна разлика у току и клиничкој слици астме код пацијената који су примали ова два лека.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3200" b="1" dirty="0" smtClean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Модулација IL-13 као </a:t>
            </a:r>
            <a:r>
              <a:rPr lang="ru-RU" sz="3200" b="1" dirty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нов терапијски приступ у лечењу астме</a:t>
            </a:r>
            <a:endParaRPr lang="en-US" sz="2800" dirty="0">
              <a:effectLst/>
              <a:latin typeface="Palatino Linotype" panose="02040502050505030304" pitchFamily="18" charset="0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6018" y="1486941"/>
            <a:ext cx="4985982" cy="4640904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9376012" y="2715904"/>
            <a:ext cx="1433015" cy="8325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940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05469"/>
            <a:ext cx="5172501" cy="5752531"/>
          </a:xfrm>
        </p:spPr>
        <p:txBody>
          <a:bodyPr>
            <a:normAutofit fontScale="85000" lnSpcReduction="10000"/>
          </a:bodyPr>
          <a:lstStyle/>
          <a:p>
            <a:r>
              <a:rPr lang="sr-Cyrl-RS" b="1" dirty="0" smtClean="0">
                <a:latin typeface="Palatino Linotype" panose="02040502050505030304" pitchFamily="18" charset="0"/>
              </a:rPr>
              <a:t>Дупилумаб </a:t>
            </a:r>
          </a:p>
          <a:p>
            <a:pPr marL="0" indent="0">
              <a:buNone/>
            </a:pPr>
            <a:r>
              <a:rPr lang="sr-Cyrl-RS" b="1" dirty="0" smtClean="0">
                <a:latin typeface="Palatino Linotype" panose="02040502050505030304" pitchFamily="18" charset="0"/>
              </a:rPr>
              <a:t>(анти-</a:t>
            </a:r>
            <a:r>
              <a:rPr lang="en-US" b="1" dirty="0" smtClean="0">
                <a:latin typeface="Palatino Linotype" panose="02040502050505030304" pitchFamily="18" charset="0"/>
              </a:rPr>
              <a:t>IL-4R</a:t>
            </a:r>
            <a:r>
              <a:rPr lang="el-GR" b="1" dirty="0">
                <a:latin typeface="Palatino Linotype" panose="02040502050505030304" pitchFamily="18" charset="0"/>
              </a:rPr>
              <a:t>α/</a:t>
            </a:r>
            <a:r>
              <a:rPr lang="en-US" b="1" dirty="0">
                <a:latin typeface="Palatino Linotype" panose="02040502050505030304" pitchFamily="18" charset="0"/>
              </a:rPr>
              <a:t>IL-13R</a:t>
            </a:r>
            <a:r>
              <a:rPr lang="el-GR" b="1" dirty="0" smtClean="0">
                <a:latin typeface="Palatino Linotype" panose="02040502050505030304" pitchFamily="18" charset="0"/>
              </a:rPr>
              <a:t>α1</a:t>
            </a:r>
            <a:r>
              <a:rPr lang="sr-Cyrl-RS" b="1" dirty="0" smtClean="0">
                <a:latin typeface="Palatino Linotype" panose="02040502050505030304" pitchFamily="18" charset="0"/>
              </a:rPr>
              <a:t> антитело)</a:t>
            </a:r>
            <a:r>
              <a:rPr lang="el-GR" b="1" dirty="0" smtClean="0">
                <a:latin typeface="Palatino Linotype" panose="02040502050505030304" pitchFamily="18" charset="0"/>
              </a:rPr>
              <a:t> </a:t>
            </a:r>
            <a:endParaRPr lang="sr-Cyrl-RS" b="1" dirty="0" smtClean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dirty="0" smtClean="0">
                <a:latin typeface="Palatino Linotype" panose="02040502050505030304" pitchFamily="18" charset="0"/>
              </a:rPr>
              <a:t>-</a:t>
            </a:r>
            <a:r>
              <a:rPr lang="en-US" dirty="0" smtClean="0">
                <a:latin typeface="Palatino Linotype" panose="02040502050505030304" pitchFamily="18" charset="0"/>
              </a:rPr>
              <a:t> </a:t>
            </a:r>
            <a:r>
              <a:rPr lang="sr-Cyrl-RS" dirty="0" smtClean="0">
                <a:latin typeface="Palatino Linotype" panose="02040502050505030304" pitchFamily="18" charset="0"/>
              </a:rPr>
              <a:t>Резултирао значајним побољшањем функције </a:t>
            </a:r>
            <a:r>
              <a:rPr lang="sr-Cyrl-RS" dirty="0">
                <a:latin typeface="Palatino Linotype" panose="02040502050505030304" pitchFamily="18" charset="0"/>
              </a:rPr>
              <a:t>плућа, </a:t>
            </a:r>
            <a:r>
              <a:rPr lang="sr-Cyrl-RS" dirty="0" smtClean="0">
                <a:latin typeface="Palatino Linotype" panose="02040502050505030304" pitchFamily="18" charset="0"/>
              </a:rPr>
              <a:t>ремисијом </a:t>
            </a:r>
            <a:r>
              <a:rPr lang="sr-Cyrl-RS" dirty="0">
                <a:latin typeface="Palatino Linotype" panose="02040502050505030304" pitchFamily="18" charset="0"/>
              </a:rPr>
              <a:t>болести, </a:t>
            </a:r>
            <a:r>
              <a:rPr lang="sr-Cyrl-RS" dirty="0" smtClean="0">
                <a:latin typeface="Palatino Linotype" panose="02040502050505030304" pitchFamily="18" charset="0"/>
              </a:rPr>
              <a:t>смањењем </a:t>
            </a:r>
            <a:r>
              <a:rPr lang="sr-Cyrl-RS" dirty="0">
                <a:latin typeface="Palatino Linotype" panose="02040502050505030304" pitchFamily="18" charset="0"/>
              </a:rPr>
              <a:t>серумских вредности </a:t>
            </a:r>
            <a:r>
              <a:rPr lang="en-US" dirty="0" err="1" smtClean="0">
                <a:latin typeface="Palatino Linotype" panose="02040502050505030304" pitchFamily="18" charset="0"/>
              </a:rPr>
              <a:t>IgE</a:t>
            </a:r>
            <a:r>
              <a:rPr lang="sr-Cyrl-RS" dirty="0" smtClean="0">
                <a:latin typeface="Palatino Linotype" panose="02040502050505030304" pitchFamily="18" charset="0"/>
              </a:rPr>
              <a:t>. </a:t>
            </a:r>
          </a:p>
          <a:p>
            <a:pPr marL="0" indent="0">
              <a:buNone/>
            </a:pPr>
            <a:r>
              <a:rPr lang="sr-Cyrl-RS" dirty="0" smtClean="0">
                <a:latin typeface="Palatino Linotype" panose="02040502050505030304" pitchFamily="18" charset="0"/>
              </a:rPr>
              <a:t>Ипак</a:t>
            </a:r>
            <a:r>
              <a:rPr lang="sr-Cyrl-RS" dirty="0">
                <a:latin typeface="Palatino Linotype" panose="02040502050505030304" pitchFamily="18" charset="0"/>
              </a:rPr>
              <a:t>, критичари ове студије указују на потребу опрезног доношења закључака јер </a:t>
            </a:r>
            <a:r>
              <a:rPr lang="sr-Cyrl-RS" dirty="0" smtClean="0">
                <a:latin typeface="Palatino Linotype" panose="02040502050505030304" pitchFamily="18" charset="0"/>
              </a:rPr>
              <a:t>сматрају </a:t>
            </a:r>
            <a:r>
              <a:rPr lang="sr-Cyrl-RS" dirty="0">
                <a:latin typeface="Palatino Linotype" panose="02040502050505030304" pitchFamily="18" charset="0"/>
              </a:rPr>
              <a:t>да је дужина праћења ефеката Дупилумаба била недовољна и да пацијенти који су укључени у ову студију као пацијенти у егзацербацији болести заправо нису били у егзацербацији болести већ да је њихово стање било последица неузимања стандардне терапије. 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3200" b="1" dirty="0" smtClean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Модулација IL-4 и IL-13 као </a:t>
            </a:r>
            <a:r>
              <a:rPr lang="ru-RU" sz="3200" b="1" dirty="0">
                <a:latin typeface="Palatino Linotype" panose="02040502050505030304" pitchFamily="18" charset="0"/>
                <a:ea typeface="SimHei" panose="02010609060101010101" pitchFamily="49" charset="-122"/>
                <a:cs typeface="Times New Roman" panose="02020603050405020304" pitchFamily="18" charset="0"/>
              </a:rPr>
              <a:t>нов терапијски приступ у лечењу астме</a:t>
            </a:r>
            <a:endParaRPr lang="en-US" sz="2800" dirty="0">
              <a:effectLst/>
              <a:latin typeface="Palatino Linotype" panose="02040502050505030304" pitchFamily="18" charset="0"/>
              <a:ea typeface="SimHei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2501" y="1105469"/>
            <a:ext cx="5022376" cy="37707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22626" y="4148919"/>
            <a:ext cx="4722126" cy="270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374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4488" y="1952664"/>
            <a:ext cx="6385620" cy="478921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28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Терапијска примена </a:t>
            </a:r>
            <a:r>
              <a:rPr lang="sr-Latn-RS" sz="28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IFN</a:t>
            </a:r>
            <a:r>
              <a:rPr lang="sr-Cyrl-RS" sz="28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-γ у лечењу атопијског дерматитиса </a:t>
            </a:r>
            <a:endParaRPr lang="en-US" sz="24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1205901"/>
            <a:ext cx="12064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>
                <a:latin typeface="Palatino Linotype" panose="02040502050505030304" pitchFamily="18" charset="0"/>
              </a:rPr>
              <a:t>У имунопатогенези овог кожног обољења је бифазна инфламација са иницијално доминантним </a:t>
            </a:r>
            <a:r>
              <a:rPr lang="en-US" dirty="0">
                <a:latin typeface="Palatino Linotype" panose="02040502050505030304" pitchFamily="18" charset="0"/>
              </a:rPr>
              <a:t>Th2 </a:t>
            </a:r>
            <a:r>
              <a:rPr lang="sr-Cyrl-RS" dirty="0">
                <a:latin typeface="Palatino Linotype" panose="02040502050505030304" pitchFamily="18" charset="0"/>
              </a:rPr>
              <a:t>имунским одговором, док касније, у хроничним лезијама, доминирају </a:t>
            </a:r>
            <a:r>
              <a:rPr lang="en-US" dirty="0">
                <a:latin typeface="Palatino Linotype" panose="02040502050505030304" pitchFamily="18" charset="0"/>
              </a:rPr>
              <a:t>Th1 </a:t>
            </a:r>
            <a:r>
              <a:rPr lang="sr-Cyrl-RS" dirty="0" smtClean="0">
                <a:latin typeface="Palatino Linotype" panose="02040502050505030304" pitchFamily="18" charset="0"/>
              </a:rPr>
              <a:t>лимфоцити</a:t>
            </a:r>
            <a:r>
              <a:rPr lang="en-US" dirty="0" smtClean="0">
                <a:latin typeface="Palatino Linotype" panose="02040502050505030304" pitchFamily="18" charset="0"/>
              </a:rPr>
              <a:t>.</a:t>
            </a:r>
            <a:endParaRPr lang="en-US" dirty="0">
              <a:latin typeface="Palatino Linotype" panose="0204050205050503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5179" y="2918521"/>
            <a:ext cx="4381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4096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модули</a:t>
            </a:r>
            <a:r>
              <a:rPr lang="sr-Cyrl-R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рају (мењају)</a:t>
            </a:r>
            <a:r>
              <a:rPr lang="sr-Cyrl-RS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активност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имунског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система</a:t>
            </a:r>
            <a:r>
              <a:rPr lang="en-US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sr-Cyrl-RS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sr-Cyrl-RS" dirty="0">
              <a:latin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Имуносупресиви</a:t>
            </a:r>
          </a:p>
          <a:p>
            <a:pPr>
              <a:buFontTx/>
              <a:buChar char="-"/>
            </a:pPr>
            <a:endParaRPr lang="sr-Cyrl-RS" dirty="0">
              <a:latin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RS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</a:rPr>
              <a:t>Имуностимулатори</a:t>
            </a:r>
          </a:p>
          <a:p>
            <a:pPr>
              <a:buFontTx/>
              <a:buChar char="-"/>
            </a:pP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smtClean="0">
                <a:latin typeface="Palatino Linotype" panose="02040502050505030304" pitchFamily="18" charset="0"/>
              </a:rPr>
              <a:t>Имуномодулаторни лекови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65522" y="2729553"/>
            <a:ext cx="3626478" cy="412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0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4650"/>
            <a:ext cx="7096836" cy="5752531"/>
          </a:xfrm>
        </p:spPr>
        <p:txBody>
          <a:bodyPr>
            <a:normAutofit fontScale="92500" lnSpcReduction="10000"/>
          </a:bodyPr>
          <a:lstStyle/>
          <a:p>
            <a:r>
              <a:rPr lang="sr-Cyrl-RS" dirty="0" smtClean="0">
                <a:latin typeface="Palatino Linotype" panose="02040502050505030304" pitchFamily="18" charset="0"/>
              </a:rPr>
              <a:t>Код </a:t>
            </a:r>
            <a:r>
              <a:rPr lang="sr-Cyrl-RS" dirty="0">
                <a:latin typeface="Palatino Linotype" panose="02040502050505030304" pitchFamily="18" charset="0"/>
              </a:rPr>
              <a:t>већине пацијената који су примали рекомбинантни </a:t>
            </a:r>
            <a:r>
              <a:rPr lang="en-US" dirty="0">
                <a:latin typeface="Palatino Linotype" panose="02040502050505030304" pitchFamily="18" charset="0"/>
              </a:rPr>
              <a:t>IFN-</a:t>
            </a:r>
            <a:r>
              <a:rPr lang="el-GR" dirty="0">
                <a:latin typeface="Palatino Linotype" panose="02040502050505030304" pitchFamily="18" charset="0"/>
              </a:rPr>
              <a:t>γ </a:t>
            </a:r>
            <a:r>
              <a:rPr lang="sr-Cyrl-RS" dirty="0">
                <a:latin typeface="Palatino Linotype" panose="02040502050505030304" pitchFamily="18" charset="0"/>
              </a:rPr>
              <a:t>значајно су смањена подручја оболеле коже, смањен је еритем, едем, индурација, свраб, сувоћа и лихенификација коже. </a:t>
            </a:r>
            <a:endParaRPr lang="en-US" dirty="0" smtClean="0">
              <a:latin typeface="Palatino Linotype" panose="02040502050505030304" pitchFamily="18" charset="0"/>
            </a:endParaRPr>
          </a:p>
          <a:p>
            <a:r>
              <a:rPr lang="sr-Cyrl-RS" dirty="0" smtClean="0">
                <a:latin typeface="Palatino Linotype" panose="02040502050505030304" pitchFamily="18" charset="0"/>
              </a:rPr>
              <a:t>Иако </a:t>
            </a:r>
            <a:r>
              <a:rPr lang="sr-Cyrl-RS" dirty="0">
                <a:latin typeface="Palatino Linotype" panose="02040502050505030304" pitchFamily="18" charset="0"/>
              </a:rPr>
              <a:t>је дошло до значајног смањења еозинофилије, није уочено значајно смањење </a:t>
            </a:r>
            <a:r>
              <a:rPr lang="en-US" dirty="0" err="1">
                <a:latin typeface="Palatino Linotype" panose="02040502050505030304" pitchFamily="18" charset="0"/>
              </a:rPr>
              <a:t>IgE</a:t>
            </a:r>
            <a:r>
              <a:rPr lang="en-US" dirty="0"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у серуму. </a:t>
            </a:r>
            <a:endParaRPr lang="en-US" dirty="0" smtClean="0">
              <a:latin typeface="Palatino Linotype" panose="02040502050505030304" pitchFamily="18" charset="0"/>
            </a:endParaRPr>
          </a:p>
          <a:p>
            <a:r>
              <a:rPr lang="sr-Cyrl-RS" dirty="0" smtClean="0">
                <a:latin typeface="Palatino Linotype" panose="02040502050505030304" pitchFamily="18" charset="0"/>
              </a:rPr>
              <a:t>И </a:t>
            </a:r>
            <a:r>
              <a:rPr lang="sr-Cyrl-RS" dirty="0">
                <a:latin typeface="Palatino Linotype" panose="02040502050505030304" pitchFamily="18" charset="0"/>
              </a:rPr>
              <a:t>поред чињенице да механизам повољног терапијског деловања </a:t>
            </a:r>
            <a:r>
              <a:rPr lang="en-US" dirty="0">
                <a:latin typeface="Palatino Linotype" panose="02040502050505030304" pitchFamily="18" charset="0"/>
              </a:rPr>
              <a:t>IFN-</a:t>
            </a:r>
            <a:r>
              <a:rPr lang="el-GR" dirty="0">
                <a:latin typeface="Palatino Linotype" panose="02040502050505030304" pitchFamily="18" charset="0"/>
              </a:rPr>
              <a:t>γ </a:t>
            </a:r>
            <a:r>
              <a:rPr lang="sr-Cyrl-RS" dirty="0">
                <a:latin typeface="Palatino Linotype" panose="02040502050505030304" pitchFamily="18" charset="0"/>
              </a:rPr>
              <a:t>у лечењу атопијског дерматитиса још увек није познат, охрабрујући резултати ових студија указују на неопходност даљег истраживања у циљу испитивања могуће терапијске примене </a:t>
            </a:r>
            <a:r>
              <a:rPr lang="en-US" dirty="0">
                <a:latin typeface="Palatino Linotype" panose="02040502050505030304" pitchFamily="18" charset="0"/>
              </a:rPr>
              <a:t>IFN-</a:t>
            </a:r>
            <a:r>
              <a:rPr lang="el-GR" dirty="0">
                <a:latin typeface="Palatino Linotype" panose="02040502050505030304" pitchFamily="18" charset="0"/>
              </a:rPr>
              <a:t>γ </a:t>
            </a:r>
            <a:r>
              <a:rPr lang="sr-Cyrl-RS" dirty="0">
                <a:latin typeface="Palatino Linotype" panose="02040502050505030304" pitchFamily="18" charset="0"/>
              </a:rPr>
              <a:t>у лечењу најтежих облика атопијског дерматитиса. 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28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Терапијска примена </a:t>
            </a:r>
            <a:r>
              <a:rPr lang="sr-Latn-RS" sz="28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IFN</a:t>
            </a:r>
            <a:r>
              <a:rPr lang="sr-Cyrl-RS" sz="28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-γ у лечењу атопијског дерматитиса </a:t>
            </a:r>
            <a:endParaRPr lang="en-US" sz="24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6836" y="1743785"/>
            <a:ext cx="4644503" cy="43651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946710" y="5295331"/>
            <a:ext cx="492684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28683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136" y="1337481"/>
            <a:ext cx="10495130" cy="156132"/>
          </a:xfrm>
        </p:spPr>
        <p:txBody>
          <a:bodyPr>
            <a:noAutofit/>
          </a:bodyPr>
          <a:lstStyle/>
          <a:p>
            <a:r>
              <a:rPr lang="sr-Cyrl-RS" sz="2800" i="1" dirty="0" smtClean="0">
                <a:latin typeface="Palatino Linotype" panose="02040502050505030304" pitchFamily="18" charset="0"/>
              </a:rPr>
              <a:t>... Да се подсетимо</a:t>
            </a:r>
            <a:r>
              <a:rPr lang="en-US" sz="2800" i="1" dirty="0" smtClean="0">
                <a:latin typeface="Palatino Linotype" panose="02040502050505030304" pitchFamily="18" charset="0"/>
              </a:rPr>
              <a:t> </a:t>
            </a:r>
            <a:r>
              <a:rPr lang="sr-Cyrl-RS" sz="2800" i="1" dirty="0" smtClean="0">
                <a:latin typeface="Palatino Linotype" panose="02040502050505030304" pitchFamily="18" charset="0"/>
              </a:rPr>
              <a:t>улоге интерферона тип 1 у одбрани од вируса</a:t>
            </a:r>
            <a:endParaRPr lang="en-US" sz="2800" i="1" dirty="0">
              <a:latin typeface="Palatino Linotype" panose="0204050205050503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6773" y="1818932"/>
            <a:ext cx="3228833" cy="503906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3200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Терапија цитокинима у лечењу инфективних болести </a:t>
            </a:r>
            <a:endParaRPr lang="en-US" sz="20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Image result for interferon + mechanism of ac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6792" y="1725625"/>
            <a:ext cx="6655441" cy="531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874295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855" y="1105469"/>
            <a:ext cx="11722290" cy="5373569"/>
          </a:xfrm>
        </p:spPr>
        <p:txBody>
          <a:bodyPr>
            <a:noAutofit/>
          </a:bodyPr>
          <a:lstStyle/>
          <a:p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Механизам дејства заснован је </a:t>
            </a:r>
            <a:r>
              <a:rPr lang="sr-Cyrl-R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на</a:t>
            </a:r>
            <a:r>
              <a:rPr lang="en-U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:</a:t>
            </a:r>
            <a:r>
              <a:rPr lang="sr-Cyrl-R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 </a:t>
            </a:r>
            <a:endParaRPr lang="en-US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sr-Cyrl-RS" sz="2000" b="1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имуномодулаторним </a:t>
            </a:r>
            <a:r>
              <a:rPr lang="sr-Cyrl-RS" sz="2000" b="1" dirty="0">
                <a:latin typeface="Palatino Linotype" panose="02040502050505030304" pitchFamily="18" charset="0"/>
                <a:ea typeface="Calibri" panose="020F0502020204030204" pitchFamily="34" charset="0"/>
              </a:rPr>
              <a:t>ефектима овог цитокина </a:t>
            </a:r>
            <a:endParaRPr lang="en-US" sz="2000" b="1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sr-Cyrl-R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(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појачава функцију антиген-презентујућих ћелија, утиче на пораст цитотоксичности </a:t>
            </a:r>
            <a:r>
              <a:rPr lang="en-U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NK 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ћелија и индукује продукцију про-инфламацијских цитокина у ћелијама имунског система)  </a:t>
            </a:r>
            <a:endParaRPr lang="en-US" sz="2000" dirty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sr-Cyrl-RS" sz="2000" b="1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директном </a:t>
            </a:r>
            <a:r>
              <a:rPr lang="sr-Cyrl-RS" sz="2000" b="1" dirty="0">
                <a:latin typeface="Palatino Linotype" panose="02040502050505030304" pitchFamily="18" charset="0"/>
                <a:ea typeface="Calibri" panose="020F0502020204030204" pitchFamily="34" charset="0"/>
              </a:rPr>
              <a:t>анти-вирусном дејству  усмереном против </a:t>
            </a:r>
            <a:r>
              <a:rPr lang="sr-Latn-RS" sz="2000" b="1" dirty="0">
                <a:latin typeface="Palatino Linotype" panose="02040502050505030304" pitchFamily="18" charset="0"/>
                <a:ea typeface="Calibri" panose="020F0502020204030204" pitchFamily="34" charset="0"/>
              </a:rPr>
              <a:t>HBV</a:t>
            </a:r>
            <a:r>
              <a:rPr lang="sr-Cyrl-RS" sz="2000" b="1" dirty="0">
                <a:latin typeface="Palatino Linotype" panose="02040502050505030304" pitchFamily="18" charset="0"/>
                <a:ea typeface="Calibri" panose="020F0502020204030204" pitchFamily="34" charset="0"/>
              </a:rPr>
              <a:t> </a:t>
            </a:r>
            <a:endParaRPr lang="en-US" sz="2000" b="1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sr-Cyrl-R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(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деградација нуклеинских киселина и протеина вируса). </a:t>
            </a:r>
            <a:endParaRPr lang="en-US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r>
              <a:rPr lang="sr-Cyrl-R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Модификација </a:t>
            </a:r>
            <a:r>
              <a:rPr lang="sr-Latn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IFN-α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 додавањем полиетилен гликола (</a:t>
            </a:r>
            <a:r>
              <a:rPr lang="sr-Latn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PEG) 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значајно је унапредила фармакокинетске карактеристике и терапијски потенцијал овог цитокина. </a:t>
            </a:r>
            <a:endParaRPr lang="en-US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r>
              <a:rPr lang="sr-Cyrl-R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PEG-IFN 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α-2a је регистрован за лечење и HBeAg-позитивних и HBeAg-негативних пацијената са хроничном </a:t>
            </a:r>
            <a:r>
              <a:rPr lang="sr-Latn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HBV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 инфекцијом. Даје се субкутано, једном недељно, током 48 недеља, у дози од180 μg. </a:t>
            </a:r>
            <a:endParaRPr lang="en-US" sz="2000" dirty="0" smtClean="0">
              <a:latin typeface="Palatino Linotype" panose="02040502050505030304" pitchFamily="18" charset="0"/>
              <a:ea typeface="Calibri" panose="020F0502020204030204" pitchFamily="34" charset="0"/>
            </a:endParaRPr>
          </a:p>
          <a:p>
            <a:r>
              <a:rPr lang="sr-Cyrl-R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PEG-IFN 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α-2b је регистрован за лечење пацијената са хроничном </a:t>
            </a:r>
            <a:r>
              <a:rPr lang="sr-Latn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HBV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 инфекцијом једино у земљама са високом преваленцом обољевања од овог вируса.</a:t>
            </a:r>
            <a:r>
              <a:rPr lang="sr-Cyrl-RS" sz="1800" dirty="0">
                <a:solidFill>
                  <a:srgbClr val="000000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800" dirty="0" smtClean="0">
              <a:solidFill>
                <a:srgbClr val="000000"/>
              </a:solidFill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Palatino Linotype" panose="02040502050505030304" pitchFamily="18" charset="0"/>
                <a:ea typeface="Calibri" panose="020F0502020204030204" pitchFamily="34" charset="0"/>
              </a:rPr>
              <a:t>PEG-IFN </a:t>
            </a:r>
            <a:r>
              <a:rPr lang="en-U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α-2a 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има дужи полу-живот (</a:t>
            </a:r>
            <a:r>
              <a:rPr lang="en-US" sz="2000" dirty="0" err="1">
                <a:latin typeface="Palatino Linotype" panose="02040502050505030304" pitchFamily="18" charset="0"/>
                <a:ea typeface="Calibri" panose="020F0502020204030204" pitchFamily="34" charset="0"/>
              </a:rPr>
              <a:t>око</a:t>
            </a:r>
            <a:r>
              <a:rPr lang="en-U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 80 </a:t>
            </a:r>
            <a:r>
              <a:rPr lang="en-US" sz="2000" dirty="0" err="1">
                <a:latin typeface="Palatino Linotype" panose="02040502050505030304" pitchFamily="18" charset="0"/>
                <a:ea typeface="Calibri" panose="020F0502020204030204" pitchFamily="34" charset="0"/>
              </a:rPr>
              <a:t>сати</a:t>
            </a:r>
            <a:r>
              <a:rPr lang="en-U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),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 и углавном се метаболише у јетри након чега настају активни метаболити. </a:t>
            </a:r>
            <a:r>
              <a:rPr lang="en-U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PEG-IFN α-2b 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има краћи полу-живот</a:t>
            </a:r>
            <a:r>
              <a:rPr lang="en-U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 (</a:t>
            </a:r>
            <a:r>
              <a:rPr lang="en-US" sz="2000" dirty="0" err="1">
                <a:latin typeface="Palatino Linotype" panose="02040502050505030304" pitchFamily="18" charset="0"/>
                <a:ea typeface="Calibri" panose="020F0502020204030204" pitchFamily="34" charset="0"/>
              </a:rPr>
              <a:t>око</a:t>
            </a:r>
            <a:r>
              <a:rPr lang="en-U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 40 </a:t>
            </a:r>
            <a:r>
              <a:rPr lang="en-US" sz="2000" dirty="0" err="1">
                <a:latin typeface="Palatino Linotype" panose="02040502050505030304" pitchFamily="18" charset="0"/>
                <a:ea typeface="Calibri" panose="020F0502020204030204" pitchFamily="34" charset="0"/>
              </a:rPr>
              <a:t>сати</a:t>
            </a:r>
            <a:r>
              <a:rPr lang="en-U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)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 и може да споро ослобађа</a:t>
            </a:r>
            <a:r>
              <a:rPr lang="en-U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 IFN</a:t>
            </a:r>
            <a:r>
              <a:rPr lang="sr-Latn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-α</a:t>
            </a:r>
            <a:r>
              <a:rPr lang="sr-Cyrl-RS" sz="2000" dirty="0">
                <a:latin typeface="Palatino Linotype" panose="02040502050505030304" pitchFamily="18" charset="0"/>
                <a:ea typeface="Calibri" panose="020F0502020204030204" pitchFamily="34" charset="0"/>
              </a:rPr>
              <a:t>, имајући повољан терапијски ефекат.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2800" b="1" dirty="0">
                <a:latin typeface="Palatino Linotype" panose="02040502050505030304" pitchFamily="18" charset="0"/>
              </a:rPr>
              <a:t>Терапијска примена </a:t>
            </a:r>
            <a:r>
              <a:rPr lang="sr-Latn-RS" sz="2800" b="1" dirty="0">
                <a:latin typeface="Palatino Linotype" panose="02040502050505030304" pitchFamily="18" charset="0"/>
              </a:rPr>
              <a:t>IFN-α</a:t>
            </a:r>
            <a:r>
              <a:rPr lang="sr-Cyrl-RS" sz="2800" b="1" dirty="0">
                <a:latin typeface="Palatino Linotype" panose="02040502050505030304" pitchFamily="18" charset="0"/>
              </a:rPr>
              <a:t> у </a:t>
            </a:r>
            <a:r>
              <a:rPr lang="sr-Cyrl-RS" sz="2800" b="1" dirty="0" smtClean="0">
                <a:latin typeface="Palatino Linotype" panose="02040502050505030304" pitchFamily="18" charset="0"/>
              </a:rPr>
              <a:t>лечењу </a:t>
            </a:r>
            <a:r>
              <a:rPr lang="sr-Latn-RS" sz="2800" b="1" dirty="0" smtClean="0">
                <a:latin typeface="Palatino Linotype" panose="02040502050505030304" pitchFamily="18" charset="0"/>
              </a:rPr>
              <a:t>H</a:t>
            </a:r>
            <a:r>
              <a:rPr lang="en-US" sz="2800" b="1" dirty="0" smtClean="0">
                <a:latin typeface="Palatino Linotype" panose="02040502050505030304" pitchFamily="18" charset="0"/>
              </a:rPr>
              <a:t>BV </a:t>
            </a:r>
            <a:r>
              <a:rPr lang="sr-Cyrl-RS" sz="2800" b="1" dirty="0" smtClean="0">
                <a:latin typeface="Palatino Linotype" panose="02040502050505030304" pitchFamily="18" charset="0"/>
              </a:rPr>
              <a:t>инфекције</a:t>
            </a:r>
            <a:endParaRPr lang="en-US" sz="18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55258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mage result for interferon + mechanism of act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23835"/>
            <a:ext cx="6749724" cy="479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2800" b="1" dirty="0">
                <a:latin typeface="Palatino Linotype" panose="02040502050505030304" pitchFamily="18" charset="0"/>
              </a:rPr>
              <a:t>Терапијска примена </a:t>
            </a:r>
            <a:r>
              <a:rPr lang="sr-Latn-RS" sz="2800" b="1" dirty="0">
                <a:latin typeface="Palatino Linotype" panose="02040502050505030304" pitchFamily="18" charset="0"/>
              </a:rPr>
              <a:t>IFN-α</a:t>
            </a:r>
            <a:r>
              <a:rPr lang="sr-Cyrl-RS" sz="2800" b="1" dirty="0">
                <a:latin typeface="Palatino Linotype" panose="02040502050505030304" pitchFamily="18" charset="0"/>
              </a:rPr>
              <a:t> у </a:t>
            </a:r>
            <a:r>
              <a:rPr lang="sr-Cyrl-RS" sz="2800" b="1" dirty="0" smtClean="0">
                <a:latin typeface="Palatino Linotype" panose="02040502050505030304" pitchFamily="18" charset="0"/>
              </a:rPr>
              <a:t>лечењу </a:t>
            </a:r>
            <a:r>
              <a:rPr lang="sr-Latn-RS" sz="2800" b="1" dirty="0" smtClean="0">
                <a:latin typeface="Palatino Linotype" panose="02040502050505030304" pitchFamily="18" charset="0"/>
              </a:rPr>
              <a:t>H</a:t>
            </a:r>
            <a:r>
              <a:rPr lang="sr-Cyrl-RS" sz="2800" b="1" dirty="0" smtClean="0">
                <a:latin typeface="Palatino Linotype" panose="02040502050505030304" pitchFamily="18" charset="0"/>
              </a:rPr>
              <a:t>С</a:t>
            </a:r>
            <a:r>
              <a:rPr lang="en-US" sz="2800" b="1" dirty="0" smtClean="0">
                <a:latin typeface="Palatino Linotype" panose="02040502050505030304" pitchFamily="18" charset="0"/>
              </a:rPr>
              <a:t>V</a:t>
            </a:r>
            <a:r>
              <a:rPr lang="sr-Latn-RS" sz="2800" b="1" dirty="0" smtClean="0">
                <a:latin typeface="Palatino Linotype" panose="02040502050505030304" pitchFamily="18" charset="0"/>
              </a:rPr>
              <a:t> </a:t>
            </a:r>
            <a:r>
              <a:rPr lang="sr-Cyrl-RS" sz="2800" b="1" dirty="0">
                <a:latin typeface="Palatino Linotype" panose="02040502050505030304" pitchFamily="18" charset="0"/>
              </a:rPr>
              <a:t>инфекције</a:t>
            </a:r>
            <a:endParaRPr lang="en-US" sz="1800" dirty="0">
              <a:effectLst/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49724" y="1105469"/>
            <a:ext cx="476898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 smtClean="0">
                <a:latin typeface="Palatino Linotype" panose="02040502050505030304" pitchFamily="18" charset="0"/>
              </a:rPr>
              <a:t>- Уочене </a:t>
            </a:r>
            <a:r>
              <a:rPr lang="sr-Cyrl-RS" dirty="0">
                <a:latin typeface="Palatino Linotype" panose="02040502050505030304" pitchFamily="18" charset="0"/>
              </a:rPr>
              <a:t>су привремене ремисије код значајног броја пацијената лечених са 2.5-10 милиона јединица рекомбинантог </a:t>
            </a:r>
            <a:r>
              <a:rPr lang="en-US" dirty="0">
                <a:latin typeface="Palatino Linotype" panose="02040502050505030304" pitchFamily="18" charset="0"/>
              </a:rPr>
              <a:t>IFN-</a:t>
            </a:r>
            <a:r>
              <a:rPr lang="el-GR" dirty="0">
                <a:latin typeface="Palatino Linotype" panose="02040502050505030304" pitchFamily="18" charset="0"/>
              </a:rPr>
              <a:t>α </a:t>
            </a:r>
            <a:r>
              <a:rPr lang="sr-Cyrl-RS" dirty="0">
                <a:latin typeface="Palatino Linotype" panose="02040502050505030304" pitchFamily="18" charset="0"/>
              </a:rPr>
              <a:t>које се примењују субкутано или интрамускуларно три пута недељно, током 24-48 недеље. 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r>
              <a:rPr lang="sr-Cyrl-RS" dirty="0" smtClean="0">
                <a:latin typeface="Palatino Linotype" panose="02040502050505030304" pitchFamily="18" charset="0"/>
              </a:rPr>
              <a:t>- Комбинована </a:t>
            </a:r>
            <a:r>
              <a:rPr lang="sr-Cyrl-RS" dirty="0">
                <a:latin typeface="Palatino Linotype" panose="02040502050505030304" pitchFamily="18" charset="0"/>
              </a:rPr>
              <a:t>терапија </a:t>
            </a:r>
            <a:r>
              <a:rPr lang="en-US" dirty="0">
                <a:latin typeface="Palatino Linotype" panose="02040502050505030304" pitchFamily="18" charset="0"/>
              </a:rPr>
              <a:t>IFN-</a:t>
            </a:r>
            <a:r>
              <a:rPr lang="el-GR" dirty="0">
                <a:latin typeface="Palatino Linotype" panose="02040502050505030304" pitchFamily="18" charset="0"/>
              </a:rPr>
              <a:t>α (6 </a:t>
            </a:r>
            <a:r>
              <a:rPr lang="sr-Cyrl-RS" dirty="0">
                <a:latin typeface="Palatino Linotype" panose="02040502050505030304" pitchFamily="18" charset="0"/>
              </a:rPr>
              <a:t>или 10 милиона јединица) и рибавирина (600 или 800мг) даје значајно боље резултате него самостална употреба </a:t>
            </a:r>
            <a:r>
              <a:rPr lang="en-US" dirty="0">
                <a:latin typeface="Palatino Linotype" panose="02040502050505030304" pitchFamily="18" charset="0"/>
              </a:rPr>
              <a:t>IFN-</a:t>
            </a:r>
            <a:r>
              <a:rPr lang="el-GR" dirty="0">
                <a:latin typeface="Palatino Linotype" panose="02040502050505030304" pitchFamily="18" charset="0"/>
              </a:rPr>
              <a:t>α. </a:t>
            </a:r>
          </a:p>
          <a:p>
            <a:r>
              <a:rPr lang="sr-Cyrl-RS" dirty="0" smtClean="0">
                <a:latin typeface="Palatino Linotype" panose="02040502050505030304" pitchFamily="18" charset="0"/>
              </a:rPr>
              <a:t>- Примењују </a:t>
            </a:r>
            <a:r>
              <a:rPr lang="sr-Cyrl-RS" dirty="0">
                <a:latin typeface="Palatino Linotype" panose="02040502050505030304" pitchFamily="18" charset="0"/>
              </a:rPr>
              <a:t>се и </a:t>
            </a:r>
            <a:r>
              <a:rPr lang="en-US" dirty="0">
                <a:latin typeface="Palatino Linotype" panose="02040502050505030304" pitchFamily="18" charset="0"/>
              </a:rPr>
              <a:t>PEG-IFN </a:t>
            </a:r>
            <a:r>
              <a:rPr lang="el-GR" dirty="0">
                <a:latin typeface="Palatino Linotype" panose="02040502050505030304" pitchFamily="18" charset="0"/>
              </a:rPr>
              <a:t>α-2</a:t>
            </a:r>
            <a:r>
              <a:rPr lang="en-US" dirty="0">
                <a:latin typeface="Palatino Linotype" panose="02040502050505030304" pitchFamily="18" charset="0"/>
              </a:rPr>
              <a:t>a </a:t>
            </a:r>
            <a:r>
              <a:rPr lang="sr-Cyrl-RS" dirty="0">
                <a:latin typeface="Palatino Linotype" panose="02040502050505030304" pitchFamily="18" charset="0"/>
              </a:rPr>
              <a:t>односно </a:t>
            </a:r>
            <a:r>
              <a:rPr lang="en-US" dirty="0">
                <a:latin typeface="Palatino Linotype" panose="02040502050505030304" pitchFamily="18" charset="0"/>
              </a:rPr>
              <a:t>PEG-IFN </a:t>
            </a:r>
            <a:r>
              <a:rPr lang="el-GR" dirty="0">
                <a:latin typeface="Palatino Linotype" panose="02040502050505030304" pitchFamily="18" charset="0"/>
              </a:rPr>
              <a:t>α-2</a:t>
            </a:r>
            <a:r>
              <a:rPr lang="en-US" dirty="0">
                <a:latin typeface="Palatino Linotype" panose="02040502050505030304" pitchFamily="18" charset="0"/>
              </a:rPr>
              <a:t>b, </a:t>
            </a:r>
            <a:r>
              <a:rPr lang="sr-Cyrl-RS" dirty="0">
                <a:latin typeface="Palatino Linotype" panose="02040502050505030304" pitchFamily="18" charset="0"/>
              </a:rPr>
              <a:t>такође самостално или још ефикасније, у комбинацији са рибавирином. </a:t>
            </a:r>
            <a:endParaRPr lang="sr-Cyrl-RS" dirty="0" smtClean="0">
              <a:latin typeface="Palatino Linotype" panose="02040502050505030304" pitchFamily="18" charset="0"/>
            </a:endParaRPr>
          </a:p>
          <a:p>
            <a:r>
              <a:rPr lang="sr-Cyrl-RS" dirty="0" smtClean="0">
                <a:latin typeface="Palatino Linotype" panose="02040502050505030304" pitchFamily="18" charset="0"/>
              </a:rPr>
              <a:t>- Нежељене ефекти монотерапије </a:t>
            </a:r>
            <a:r>
              <a:rPr lang="en-US" dirty="0">
                <a:latin typeface="Palatino Linotype" panose="02040502050505030304" pitchFamily="18" charset="0"/>
              </a:rPr>
              <a:t>IFN-</a:t>
            </a:r>
            <a:r>
              <a:rPr lang="el-GR" dirty="0">
                <a:latin typeface="Palatino Linotype" panose="02040502050505030304" pitchFamily="18" charset="0"/>
              </a:rPr>
              <a:t>α </a:t>
            </a:r>
            <a:r>
              <a:rPr lang="sr-Cyrl-RS" dirty="0" smtClean="0">
                <a:latin typeface="Palatino Linotype" panose="02040502050505030304" pitchFamily="18" charset="0"/>
              </a:rPr>
              <a:t>су најчешће </a:t>
            </a:r>
            <a:r>
              <a:rPr lang="sr-Cyrl-RS" dirty="0">
                <a:latin typeface="Palatino Linotype" panose="02040502050505030304" pitchFamily="18" charset="0"/>
              </a:rPr>
              <a:t>у виду симптома сличних грипу, док за комбиновану терапију са рибавирином нежељени ефекти могу бити панцитопенија, интерстицијална пнеумонија и по живот опасна интрацеребрална крварења. </a:t>
            </a:r>
          </a:p>
        </p:txBody>
      </p:sp>
    </p:spTree>
    <p:extLst>
      <p:ext uri="{BB962C8B-B14F-4D97-AF65-F5344CB8AC3E}">
        <p14:creationId xmlns:p14="http://schemas.microsoft.com/office/powerpoint/2010/main" xmlns="" val="42597768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307010"/>
            <a:ext cx="5595581" cy="5550990"/>
          </a:xfrm>
        </p:spPr>
        <p:txBody>
          <a:bodyPr>
            <a:normAutofit fontScale="32500" lnSpcReduction="20000"/>
          </a:bodyPr>
          <a:lstStyle/>
          <a:p>
            <a:r>
              <a:rPr lang="ru-RU" sz="6200" dirty="0">
                <a:latin typeface="Palatino Linotype" panose="02040502050505030304" pitchFamily="18" charset="0"/>
              </a:rPr>
              <a:t>Бројне студије су показале ефикасност локалне примене интерферона у лечењу гениталних брадавица које настају услед инфекције хуманим папилома </a:t>
            </a:r>
            <a:r>
              <a:rPr lang="ru-RU" sz="6200" dirty="0" smtClean="0">
                <a:latin typeface="Palatino Linotype" panose="02040502050505030304" pitchFamily="18" charset="0"/>
              </a:rPr>
              <a:t>вирусима</a:t>
            </a:r>
            <a:r>
              <a:rPr lang="en-US" sz="6200" dirty="0" smtClean="0">
                <a:latin typeface="Palatino Linotype" panose="02040502050505030304" pitchFamily="18" charset="0"/>
              </a:rPr>
              <a:t>.</a:t>
            </a:r>
          </a:p>
          <a:p>
            <a:r>
              <a:rPr lang="ru-RU" sz="6200" dirty="0" smtClean="0">
                <a:latin typeface="Palatino Linotype" panose="02040502050505030304" pitchFamily="18" charset="0"/>
              </a:rPr>
              <a:t>Механизам </a:t>
            </a:r>
            <a:r>
              <a:rPr lang="ru-RU" sz="6200" dirty="0">
                <a:latin typeface="Palatino Linotype" panose="02040502050505030304" pitchFamily="18" charset="0"/>
              </a:rPr>
              <a:t>дејства може бити: </a:t>
            </a:r>
            <a:endParaRPr lang="en-US" sz="62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ru-RU" sz="6200" dirty="0" smtClean="0">
                <a:latin typeface="Palatino Linotype" panose="02040502050505030304" pitchFamily="18" charset="0"/>
              </a:rPr>
              <a:t>директан </a:t>
            </a:r>
            <a:r>
              <a:rPr lang="ru-RU" sz="6200" dirty="0">
                <a:latin typeface="Palatino Linotype" panose="02040502050505030304" pitchFamily="18" charset="0"/>
              </a:rPr>
              <a:t>анти-вирусни ефекат (инхибиција нуклеинских киселина и протеина вируса), </a:t>
            </a:r>
            <a:endParaRPr lang="en-US" sz="62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ru-RU" sz="6200" dirty="0" smtClean="0">
                <a:latin typeface="Palatino Linotype" panose="02040502050505030304" pitchFamily="18" charset="0"/>
              </a:rPr>
              <a:t>анти-пролиферативни </a:t>
            </a:r>
            <a:r>
              <a:rPr lang="ru-RU" sz="6200" dirty="0">
                <a:latin typeface="Palatino Linotype" panose="02040502050505030304" pitchFamily="18" charset="0"/>
              </a:rPr>
              <a:t>ефекат и </a:t>
            </a:r>
            <a:endParaRPr lang="en-US" sz="62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ru-RU" sz="6200" dirty="0" smtClean="0">
                <a:latin typeface="Palatino Linotype" panose="02040502050505030304" pitchFamily="18" charset="0"/>
              </a:rPr>
              <a:t>стимулација </a:t>
            </a:r>
            <a:r>
              <a:rPr lang="ru-RU" sz="6200" dirty="0">
                <a:latin typeface="Palatino Linotype" panose="02040502050505030304" pitchFamily="18" charset="0"/>
              </a:rPr>
              <a:t>анти-вирусног имунског одговора (подстицање фагоцитозне активности макрофага и цитотоксичних карактеристика NK ћелија и цитотоксичних лимфоцита). </a:t>
            </a:r>
            <a:endParaRPr lang="en-US" sz="6200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ru-RU" sz="6200" dirty="0" smtClean="0">
                <a:latin typeface="Palatino Linotype" panose="02040502050505030304" pitchFamily="18" charset="0"/>
              </a:rPr>
              <a:t>Због </a:t>
            </a:r>
            <a:r>
              <a:rPr lang="ru-RU" sz="6200" dirty="0">
                <a:latin typeface="Palatino Linotype" panose="02040502050505030304" pitchFamily="18" charset="0"/>
              </a:rPr>
              <a:t>повољних ефеката, IFN-α се користи за лечење кондилома, а успешно се користи и код оболелих од агресивних форми рекурентне респираторне папиломатозе коју карактерише рекурентни раст бенигних папилома у респираторном тракту. </a:t>
            </a:r>
          </a:p>
          <a:p>
            <a:endParaRPr lang="ru-RU" dirty="0"/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2800" b="1" dirty="0">
                <a:latin typeface="Palatino Linotype" panose="02040502050505030304" pitchFamily="18" charset="0"/>
              </a:rPr>
              <a:t>Терапијска примена интерферона у лечењу инфекција изазваних хуманим папилома вирусима</a:t>
            </a:r>
            <a:endParaRPr lang="en-US" sz="2800" dirty="0"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0761" y="4264742"/>
            <a:ext cx="4276299" cy="25932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0761" y="1139271"/>
            <a:ext cx="4331386" cy="294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8897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031" y="1279714"/>
            <a:ext cx="11735937" cy="5455456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sr-Cyrl-CS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Инхибирају ћелије имунског система у активационој и/или ефекторској фази имунског одговора тако што: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sr-Cyrl-CS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супримирају пролиферацију лимфоцита блокирајући синтезу или дејство интерлеукина (</a:t>
            </a:r>
            <a:r>
              <a:rPr lang="en-US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IL)-2 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нпр. </a:t>
            </a:r>
            <a:r>
              <a:rPr lang="ru-RU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Циклоспорин,    </a:t>
            </a:r>
            <a:r>
              <a:rPr lang="sr-Cyrl-CS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акролимус)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инхибирају експресију гена за цитокине </a:t>
            </a:r>
            <a:endParaRPr lang="en-US" sz="1800" dirty="0" smtClean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(нпр. кортикостероиди)</a:t>
            </a:r>
            <a:r>
              <a:rPr lang="sr-Cyrl-RS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инхибирају синтезу ДНК-а, ометајући стварање пуринских и пиримидинских база </a:t>
            </a:r>
            <a:endParaRPr lang="en-US" sz="1800" dirty="0" smtClean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(нпр. Метотрексат, Флуороурацил, Флударабин)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buFontTx/>
              <a:buChar char="-"/>
            </a:pPr>
            <a:r>
              <a:rPr lang="ru-RU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спречавају активацију ћелија имунског система блокирајући мембранске рецепторе одговорне за спровођење активационих сигнала ка унутрашњости ћелије </a:t>
            </a:r>
            <a:endParaRPr lang="en-US" sz="1800" dirty="0" smtClean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(моноклонска антитела се могу користити у ову сврху</a:t>
            </a:r>
            <a:r>
              <a:rPr lang="ru-RU" sz="1800" dirty="0" smtClean="0"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1800" dirty="0" smtClean="0">
              <a:effectLst/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latin typeface="Palatino Linotype" panose="02040502050505030304" pitchFamily="18" charset="0"/>
              </a:rPr>
              <a:t>Имуносупресорни лекови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025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34556"/>
            <a:ext cx="7315200" cy="4351338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ористе се у циљу спречавања одбацивања трансплантираног ткива и органа и у терапији аутоимунских болести.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E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фекти примене имуносупресорних лекова</a:t>
            </a:r>
          </a:p>
          <a:p>
            <a:pPr marL="0" indent="0">
              <a:buNone/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latin typeface="Palatino Linotype" panose="02040502050505030304" pitchFamily="18" charset="0"/>
              </a:rPr>
              <a:t>Имуносупресорни лекови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  <p:pic>
        <p:nvPicPr>
          <p:cNvPr id="4100" name="Picture 4" descr="Image result for dobar los za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0647" y="1252419"/>
            <a:ext cx="580178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756650" y="5603757"/>
            <a:ext cx="1692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Palatino Linotype" panose="02040502050505030304" pitchFamily="18" charset="0"/>
              </a:rPr>
              <a:t>Повољан терапијски ефекат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44261" y="5603757"/>
            <a:ext cx="1692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Palatino Linotype" panose="02040502050505030304" pitchFamily="18" charset="0"/>
              </a:rPr>
              <a:t>Нежељени ефекти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63372" y="5603757"/>
            <a:ext cx="1692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Palatino Linotype" panose="02040502050505030304" pitchFamily="18" charset="0"/>
              </a:rPr>
              <a:t>Фатална дисфункција имунског система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597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latin typeface="Palatino Linotype" panose="02040502050505030304" pitchFamily="18" charset="0"/>
              </a:rPr>
              <a:t>Циклоспорин</a:t>
            </a:r>
            <a:endParaRPr lang="en-US" sz="3200" b="1" dirty="0" smtClean="0"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latin typeface="Palatino Linotype" panose="02040502050505030304" pitchFamily="18" charset="0"/>
              </a:rPr>
              <a:t>механизам дејства-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Related imag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729" y="1133445"/>
            <a:ext cx="4080679" cy="567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44972" y="1916799"/>
            <a:ext cx="57150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381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824" y="1429840"/>
            <a:ext cx="10515600" cy="4984608"/>
          </a:xfrm>
        </p:spPr>
        <p:txBody>
          <a:bodyPr>
            <a:normAutofit/>
          </a:bodyPr>
          <a:lstStyle/>
          <a:p>
            <a:pPr lvl="0"/>
            <a:r>
              <a:rPr lang="sr-Cyrl-RS" sz="2000" b="1" u="sng" dirty="0">
                <a:solidFill>
                  <a:prstClr val="black"/>
                </a:solidFill>
                <a:latin typeface="Palatino Linotype" panose="02040502050505030304" pitchFamily="18" charset="0"/>
              </a:rPr>
              <a:t>Терапијска примена:</a:t>
            </a:r>
          </a:p>
          <a:p>
            <a:pPr lvl="0">
              <a:buFontTx/>
              <a:buChar char="-"/>
            </a:pPr>
            <a:r>
              <a:rPr lang="sr-Cyrl-RS" sz="2000" dirty="0">
                <a:solidFill>
                  <a:prstClr val="black"/>
                </a:solidFill>
                <a:latin typeface="Palatino Linotype" panose="02040502050505030304" pitchFamily="18" charset="0"/>
              </a:rPr>
              <a:t>у циљу спречавања одбацивања алотрансплантаната</a:t>
            </a:r>
          </a:p>
          <a:p>
            <a:pPr lvl="0">
              <a:buFontTx/>
              <a:buChar char="-"/>
            </a:pPr>
            <a:r>
              <a:rPr lang="sr-Cyrl-RS" sz="2000" dirty="0">
                <a:solidFill>
                  <a:prstClr val="black"/>
                </a:solidFill>
                <a:latin typeface="Palatino Linotype" panose="02040502050505030304" pitchFamily="18" charset="0"/>
              </a:rPr>
              <a:t>за лечење </a:t>
            </a:r>
            <a:r>
              <a:rPr lang="sr-Cyrl-RS" sz="2000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атопијског </a:t>
            </a:r>
            <a:r>
              <a:rPr lang="sr-Cyrl-RS" sz="2000" dirty="0">
                <a:solidFill>
                  <a:prstClr val="black"/>
                </a:solidFill>
                <a:latin typeface="Palatino Linotype" panose="02040502050505030304" pitchFamily="18" charset="0"/>
              </a:rPr>
              <a:t>дерматитиса, хроничне аутоимунске уртикарије, увеитиса не-инфективне етиологије, синдрома сувих очију који се јавља у оквиру Сјогреновог синдрома, </a:t>
            </a:r>
          </a:p>
          <a:p>
            <a:pPr lvl="0">
              <a:buFontTx/>
              <a:buChar char="-"/>
            </a:pPr>
            <a:r>
              <a:rPr lang="sr-Cyrl-RS" sz="2000" dirty="0">
                <a:solidFill>
                  <a:prstClr val="black"/>
                </a:solidFill>
                <a:latin typeface="Palatino Linotype" panose="02040502050505030304" pitchFamily="18" charset="0"/>
              </a:rPr>
              <a:t>за лечење улцерозног колитиса пацијената који нису одреаговали на кортикостероидну терапију </a:t>
            </a:r>
          </a:p>
          <a:p>
            <a:pPr lvl="0">
              <a:buFontTx/>
              <a:buChar char="-"/>
            </a:pPr>
            <a:r>
              <a:rPr lang="sr-Cyrl-RS" sz="2000" dirty="0">
                <a:solidFill>
                  <a:prstClr val="black"/>
                </a:solidFill>
                <a:latin typeface="Palatino Linotype" panose="02040502050505030304" pitchFamily="18" charset="0"/>
              </a:rPr>
              <a:t>за лечење тешких клиничких облика реуматоидног артритиса</a:t>
            </a:r>
            <a:r>
              <a:rPr lang="sr-Cyrl-RS" sz="2000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.</a:t>
            </a:r>
          </a:p>
          <a:p>
            <a:r>
              <a:rPr lang="sr-Cyrl-RS" sz="2000" b="1" dirty="0" smtClean="0">
                <a:solidFill>
                  <a:prstClr val="black"/>
                </a:solidFill>
                <a:latin typeface="Palatino Linotype" panose="02040502050505030304" pitchFamily="18" charset="0"/>
              </a:rPr>
              <a:t>Нежељени ефекти:</a:t>
            </a:r>
          </a:p>
          <a:p>
            <a:pPr>
              <a:buFontTx/>
              <a:buChar char="-"/>
            </a:pPr>
            <a:r>
              <a:rPr lang="sr-Cyrl-RS" sz="2000" dirty="0">
                <a:latin typeface="Palatino Linotype" panose="02040502050505030304" pitchFamily="18" charset="0"/>
              </a:rPr>
              <a:t>повећана склоност ка инфекцијама, реактивација латентних и појава опортунистичких </a:t>
            </a:r>
            <a:r>
              <a:rPr lang="sr-Cyrl-RS" sz="2000" dirty="0" smtClean="0">
                <a:latin typeface="Palatino Linotype" panose="02040502050505030304" pitchFamily="18" charset="0"/>
              </a:rPr>
              <a:t>инфекција (дуготрајна примена) </a:t>
            </a:r>
          </a:p>
          <a:p>
            <a:pPr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</a:rPr>
              <a:t>мучнина</a:t>
            </a:r>
            <a:r>
              <a:rPr lang="sr-Cyrl-RS" sz="2000" dirty="0">
                <a:latin typeface="Palatino Linotype" panose="02040502050505030304" pitchFamily="18" charset="0"/>
              </a:rPr>
              <a:t>, повраћање, губитак апетита, свраб, поремећај функције јетре или </a:t>
            </a:r>
            <a:r>
              <a:rPr lang="sr-Cyrl-RS" sz="2000" dirty="0" smtClean="0">
                <a:latin typeface="Palatino Linotype" panose="02040502050505030304" pitchFamily="18" charset="0"/>
              </a:rPr>
              <a:t>бубрега</a:t>
            </a:r>
          </a:p>
          <a:p>
            <a:pPr>
              <a:buFontTx/>
              <a:buChar char="-"/>
            </a:pPr>
            <a:r>
              <a:rPr lang="sr-Cyrl-RS" sz="2000" dirty="0" smtClean="0">
                <a:latin typeface="Palatino Linotype" panose="02040502050505030304" pitchFamily="18" charset="0"/>
              </a:rPr>
              <a:t>пораст </a:t>
            </a:r>
            <a:r>
              <a:rPr lang="sr-Cyrl-RS" sz="2000" dirty="0">
                <a:latin typeface="Palatino Linotype" panose="02040502050505030304" pitchFamily="18" charset="0"/>
              </a:rPr>
              <a:t>инциденце обољевања од лимфома код пацијената који су дуготрајно узимали циклоспорин</a:t>
            </a:r>
            <a:r>
              <a:rPr lang="sr-Cyrl-RS" sz="2000" dirty="0" smtClean="0">
                <a:latin typeface="Palatino Linotype" panose="02040502050505030304" pitchFamily="18" charset="0"/>
              </a:rPr>
              <a:t>.</a:t>
            </a:r>
            <a:endParaRPr lang="sr-Cyrl-RS" sz="2000" dirty="0">
              <a:solidFill>
                <a:prstClr val="black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latin typeface="Palatino Linotype" panose="02040502050505030304" pitchFamily="18" charset="0"/>
              </a:rPr>
              <a:t>Циклоспорин</a:t>
            </a:r>
            <a:endParaRPr lang="en-US" sz="3200" b="1" dirty="0" smtClean="0"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latin typeface="Palatino Linotype" panose="02040502050505030304" pitchFamily="18" charset="0"/>
              </a:rPr>
              <a:t>терапијска примена и нежељена дејства-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89660" y="2955166"/>
            <a:ext cx="2802340" cy="195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2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105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r-Cyrl-RS" sz="3200" b="1" dirty="0" smtClean="0">
                <a:latin typeface="Palatino Linotype" panose="02040502050505030304" pitchFamily="18" charset="0"/>
              </a:rPr>
              <a:t>Такролимус</a:t>
            </a:r>
            <a:endParaRPr lang="en-US" sz="3200" b="1" dirty="0" smtClean="0">
              <a:latin typeface="Palatino Linotype" panose="02040502050505030304" pitchFamily="18" charset="0"/>
            </a:endParaRPr>
          </a:p>
          <a:p>
            <a:pPr algn="ctr"/>
            <a:r>
              <a:rPr lang="en-US" sz="3200" b="1" dirty="0" smtClean="0">
                <a:latin typeface="Palatino Linotype" panose="02040502050505030304" pitchFamily="18" charset="0"/>
              </a:rPr>
              <a:t>-</a:t>
            </a:r>
            <a:r>
              <a:rPr lang="sr-Cyrl-RS" sz="3200" b="1" dirty="0" smtClean="0">
                <a:latin typeface="Palatino Linotype" panose="02040502050505030304" pitchFamily="18" charset="0"/>
              </a:rPr>
              <a:t>механизам дејства-</a:t>
            </a:r>
            <a:endParaRPr lang="en-US" sz="3200" b="1" dirty="0">
              <a:latin typeface="Palatino Linotype" panose="02040502050505030304" pitchFamily="18" charset="0"/>
            </a:endParaRPr>
          </a:p>
        </p:txBody>
      </p:sp>
      <p:pic>
        <p:nvPicPr>
          <p:cNvPr id="3074" name="Picture 2" descr="Mechanis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6162" y="1105469"/>
            <a:ext cx="7711168" cy="575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624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</TotalTime>
  <Words>2813</Words>
  <Application>Microsoft Office PowerPoint</Application>
  <PresentationFormat>Custom</PresentationFormat>
  <Paragraphs>253</Paragraphs>
  <Slides>44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1. Имуномодулаторни лекови  2. Терапијска примена цитокина  </vt:lpstr>
      <vt:lpstr>1. Имуномодулаторни лекови  2. Терапијска примена цитокина  </vt:lpstr>
      <vt:lpstr>Имуномодулаторни лекови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1. Имуномодулаторни лекови  2. Терапијска примена цитокина  </vt:lpstr>
      <vt:lpstr>Slide 24</vt:lpstr>
      <vt:lpstr>Slide 25</vt:lpstr>
      <vt:lpstr>Slide 26</vt:lpstr>
      <vt:lpstr>Slide 27</vt:lpstr>
      <vt:lpstr>Slide 28</vt:lpstr>
      <vt:lpstr>Slide 29</vt:lpstr>
      <vt:lpstr>...Да се подсетимо значаја TGF-beta у патогенези склеродерме</vt:lpstr>
      <vt:lpstr>Slide 31</vt:lpstr>
      <vt:lpstr>Slide 32</vt:lpstr>
      <vt:lpstr>Slide 33</vt:lpstr>
      <vt:lpstr>Модулација цитокина као нов терапијски приступ у лечењу алергијских болести </vt:lpstr>
      <vt:lpstr>Slide 35</vt:lpstr>
      <vt:lpstr>Slide 36</vt:lpstr>
      <vt:lpstr>Slide 37</vt:lpstr>
      <vt:lpstr>Slide 38</vt:lpstr>
      <vt:lpstr>Slide 39</vt:lpstr>
      <vt:lpstr>Slide 40</vt:lpstr>
      <vt:lpstr>... Да се подсетимо улоге интерферона тип 1 у одбрани од вируса</vt:lpstr>
      <vt:lpstr>Slide 42</vt:lpstr>
      <vt:lpstr>Slide 43</vt:lpstr>
      <vt:lpstr>Slide 44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Имуномодулаторни лекови  2. Терапијска примена цитокина  </dc:title>
  <dc:creator>Vladislav Volarevic</dc:creator>
  <cp:lastModifiedBy> XX</cp:lastModifiedBy>
  <cp:revision>93</cp:revision>
  <dcterms:created xsi:type="dcterms:W3CDTF">2017-09-21T19:38:44Z</dcterms:created>
  <dcterms:modified xsi:type="dcterms:W3CDTF">2019-12-10T08:39:48Z</dcterms:modified>
</cp:coreProperties>
</file>